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1975"/>
  <p:notesSz cx="6858000" cy="9144000"/>
  <p:embeddedFontLst>
    <p:embeddedFont>
      <p:font typeface="Noto Sans Mono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5" roundtripDataSignature="AMtx7mjGc0Nhf5RWwkg3J07y2zx1tZeh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NotoSansMono-bold.fntdata"/><Relationship Id="rId23" Type="http://schemas.openxmlformats.org/officeDocument/2006/relationships/font" Target="fonts/NotoSansMon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fb97dae5de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g3fb97dae5de_0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fb97dae5d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1" name="Google Shape;321;g3fb97dae5de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fb97dae5de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2" name="Google Shape;362;g3fb97dae5de_0_1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8" name="Google Shape;39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9" name="Google Shape;43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86" name="Google Shape;48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30" name="Google Shape;53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4" name="Google Shape;58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26" name="Google Shape;62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3fb97dae5de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67" name="Google Shape;667;g3fb97dae5de_0_1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409fa9637c4_2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99" name="Google Shape;699;g409fa9637c4_2_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33" name="Google Shape;73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81" name="Google Shape;78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5" name="Google Shape;82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audiodynamics.dev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audiodynamics.dev/" TargetMode="External"/><Relationship Id="rId4" Type="http://schemas.openxmlformats.org/officeDocument/2006/relationships/hyperlink" Target="https://audiodynamics.dev/" TargetMode="External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audiodynamics.dev/" TargetMode="External"/><Relationship Id="rId4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audiodynamics.dev/" TargetMode="External"/><Relationship Id="rId4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grandviewresearch.com/industry-analysis/ai-voice-generators-market-report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elevenlabs.io/docs/overview/capabilities/dubbing" TargetMode="External"/><Relationship Id="rId4" Type="http://schemas.openxmlformats.org/officeDocument/2006/relationships/hyperlink" Target="https://learn.microsoft.com/en-us/azure/ai-services/speech-service/custom-speech-overview" TargetMode="External"/><Relationship Id="rId5" Type="http://schemas.openxmlformats.org/officeDocument/2006/relationships/hyperlink" Target="https://learn.microsoft.com/en-us/azure/ai-services/speech-service/custom-neural-voice" TargetMode="External"/><Relationship Id="rId6" Type="http://schemas.openxmlformats.org/officeDocument/2006/relationships/hyperlink" Target="https://github.com/myshell-ai/OpenVoice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drive.google.com/file/d/1W5S1RCbm6FodWL9QUtMjwTJn76w02ab-/view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://drive.google.com/file/d/1j_GehqqqElaGHrKWj6JAvCI7Rw1B1ykQ/view" TargetMode="External"/><Relationship Id="rId6" Type="http://schemas.openxmlformats.org/officeDocument/2006/relationships/image" Target="../media/image6.jpg"/><Relationship Id="rId7" Type="http://schemas.openxmlformats.org/officeDocument/2006/relationships/hyperlink" Target="http://drive.google.com/file/d/1IVlCkqLF2RuyYpU98oAs11Ffsiiz1jUo/view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hyperlink" Target="mailto:oskarjonientz@gmail.com" TargetMode="External"/><Relationship Id="rId4" Type="http://schemas.openxmlformats.org/officeDocument/2006/relationships/hyperlink" Target="https://audiodynamics.dev/" TargetMode="External"/><Relationship Id="rId5" Type="http://schemas.openxmlformats.org/officeDocument/2006/relationships/hyperlink" Target="https://audiodynamics.dev/" TargetMode="External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02336" y="246888"/>
            <a:ext cx="11384280" cy="338328"/>
          </a:xfrm>
          <a:prstGeom prst="roundRect">
            <a:avLst>
              <a:gd fmla="val 130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548640" y="370332"/>
            <a:ext cx="16459" cy="9144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593445" y="329184"/>
            <a:ext cx="16459" cy="17373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638251" y="301752"/>
            <a:ext cx="16459" cy="2286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683056" y="342900"/>
            <a:ext cx="16459" cy="14630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727862" y="374904"/>
            <a:ext cx="16459" cy="8229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905256" y="341071"/>
            <a:ext cx="310896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8394192" y="341071"/>
            <a:ext cx="31363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INVESTOR PRESENTATION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4965192" y="383133"/>
            <a:ext cx="155448" cy="78638"/>
          </a:xfrm>
          <a:prstGeom prst="roundRect">
            <a:avLst>
              <a:gd fmla="val 25000" name="adj"/>
            </a:avLst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5123383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528157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543976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559795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5756148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5914339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6072530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6230721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638891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654710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670529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686348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5" name="Google Shape;105;p1"/>
          <p:cNvCxnSpPr/>
          <p:nvPr/>
        </p:nvCxnSpPr>
        <p:spPr>
          <a:xfrm>
            <a:off x="539496" y="6478524"/>
            <a:ext cx="11119104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6" name="Google Shape;106;p1"/>
          <p:cNvSpPr txBox="1"/>
          <p:nvPr/>
        </p:nvSpPr>
        <p:spPr>
          <a:xfrm>
            <a:off x="548640" y="6583680"/>
            <a:ext cx="54864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SPEECH / LANGUAGE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 txBox="1"/>
          <p:nvPr/>
        </p:nvSpPr>
        <p:spPr>
          <a:xfrm>
            <a:off x="10616184" y="6574536"/>
            <a:ext cx="1014984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01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576072" y="960120"/>
            <a:ext cx="91440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OUR AMBITION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548640" y="1417320"/>
            <a:ext cx="6858000" cy="25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Robust Solutions Despite Constraints.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585216" y="4645152"/>
            <a:ext cx="678484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Developing high-performance, robust models in data-constrained environments.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7699248" y="1325880"/>
            <a:ext cx="3913632" cy="4544568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7900416" y="1490472"/>
            <a:ext cx="3346704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VOICE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3" name="Google Shape;113;p1"/>
          <p:cNvCxnSpPr/>
          <p:nvPr/>
        </p:nvCxnSpPr>
        <p:spPr>
          <a:xfrm>
            <a:off x="7708392" y="1837943"/>
            <a:ext cx="3895344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4" name="Google Shape;114;p1"/>
          <p:cNvSpPr/>
          <p:nvPr/>
        </p:nvSpPr>
        <p:spPr>
          <a:xfrm>
            <a:off x="8019288" y="3339846"/>
            <a:ext cx="22860" cy="22860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8068692" y="3339846"/>
            <a:ext cx="22860" cy="2286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"/>
          <p:cNvSpPr/>
          <p:nvPr/>
        </p:nvSpPr>
        <p:spPr>
          <a:xfrm>
            <a:off x="8118097" y="3339846"/>
            <a:ext cx="22860" cy="2286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"/>
          <p:cNvSpPr/>
          <p:nvPr/>
        </p:nvSpPr>
        <p:spPr>
          <a:xfrm>
            <a:off x="8167502" y="3327899"/>
            <a:ext cx="22860" cy="46752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"/>
          <p:cNvSpPr/>
          <p:nvPr/>
        </p:nvSpPr>
        <p:spPr>
          <a:xfrm>
            <a:off x="8216907" y="3339846"/>
            <a:ext cx="22860" cy="2286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"/>
          <p:cNvSpPr/>
          <p:nvPr/>
        </p:nvSpPr>
        <p:spPr>
          <a:xfrm>
            <a:off x="8266312" y="3310857"/>
            <a:ext cx="22860" cy="8083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"/>
          <p:cNvSpPr/>
          <p:nvPr/>
        </p:nvSpPr>
        <p:spPr>
          <a:xfrm>
            <a:off x="8315717" y="3336066"/>
            <a:ext cx="22860" cy="30418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"/>
          <p:cNvSpPr/>
          <p:nvPr/>
        </p:nvSpPr>
        <p:spPr>
          <a:xfrm>
            <a:off x="8365122" y="3301538"/>
            <a:ext cx="22860" cy="9947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"/>
          <p:cNvSpPr/>
          <p:nvPr/>
        </p:nvSpPr>
        <p:spPr>
          <a:xfrm>
            <a:off x="8414527" y="3330749"/>
            <a:ext cx="22860" cy="41052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8463932" y="3315457"/>
            <a:ext cx="22860" cy="71637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"/>
          <p:cNvSpPr/>
          <p:nvPr/>
        </p:nvSpPr>
        <p:spPr>
          <a:xfrm>
            <a:off x="8513336" y="3337750"/>
            <a:ext cx="22860" cy="2705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"/>
          <p:cNvSpPr/>
          <p:nvPr/>
        </p:nvSpPr>
        <p:spPr>
          <a:xfrm>
            <a:off x="8562741" y="3309595"/>
            <a:ext cx="22860" cy="83361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"/>
          <p:cNvSpPr/>
          <p:nvPr/>
        </p:nvSpPr>
        <p:spPr>
          <a:xfrm>
            <a:off x="8612146" y="3300081"/>
            <a:ext cx="22860" cy="102388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"/>
          <p:cNvSpPr/>
          <p:nvPr/>
        </p:nvSpPr>
        <p:spPr>
          <a:xfrm>
            <a:off x="8661551" y="3218650"/>
            <a:ext cx="22860" cy="26525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"/>
          <p:cNvSpPr/>
          <p:nvPr/>
        </p:nvSpPr>
        <p:spPr>
          <a:xfrm>
            <a:off x="8710956" y="3230884"/>
            <a:ext cx="22860" cy="240783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"/>
          <p:cNvSpPr/>
          <p:nvPr/>
        </p:nvSpPr>
        <p:spPr>
          <a:xfrm>
            <a:off x="8760361" y="3124960"/>
            <a:ext cx="22860" cy="452631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"/>
          <p:cNvSpPr/>
          <p:nvPr/>
        </p:nvSpPr>
        <p:spPr>
          <a:xfrm>
            <a:off x="8809766" y="3154998"/>
            <a:ext cx="22860" cy="392555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"/>
          <p:cNvSpPr/>
          <p:nvPr/>
        </p:nvSpPr>
        <p:spPr>
          <a:xfrm>
            <a:off x="8859171" y="3078049"/>
            <a:ext cx="22860" cy="546452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"/>
          <p:cNvSpPr/>
          <p:nvPr/>
        </p:nvSpPr>
        <p:spPr>
          <a:xfrm>
            <a:off x="8908576" y="3120072"/>
            <a:ext cx="22860" cy="462407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"/>
          <p:cNvSpPr/>
          <p:nvPr/>
        </p:nvSpPr>
        <p:spPr>
          <a:xfrm>
            <a:off x="8957981" y="3121539"/>
            <a:ext cx="22860" cy="459473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"/>
          <p:cNvSpPr/>
          <p:nvPr/>
        </p:nvSpPr>
        <p:spPr>
          <a:xfrm>
            <a:off x="9007385" y="3181345"/>
            <a:ext cx="22860" cy="33986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"/>
          <p:cNvSpPr/>
          <p:nvPr/>
        </p:nvSpPr>
        <p:spPr>
          <a:xfrm>
            <a:off x="9056790" y="3260863"/>
            <a:ext cx="22860" cy="180825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"/>
          <p:cNvSpPr/>
          <p:nvPr/>
        </p:nvSpPr>
        <p:spPr>
          <a:xfrm>
            <a:off x="9106195" y="3217853"/>
            <a:ext cx="22860" cy="26684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"/>
          <p:cNvSpPr/>
          <p:nvPr/>
        </p:nvSpPr>
        <p:spPr>
          <a:xfrm>
            <a:off x="9155600" y="3124109"/>
            <a:ext cx="22860" cy="454333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"/>
          <p:cNvSpPr/>
          <p:nvPr/>
        </p:nvSpPr>
        <p:spPr>
          <a:xfrm>
            <a:off x="9205005" y="2936633"/>
            <a:ext cx="22860" cy="829284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"/>
          <p:cNvSpPr/>
          <p:nvPr/>
        </p:nvSpPr>
        <p:spPr>
          <a:xfrm>
            <a:off x="9254410" y="2956747"/>
            <a:ext cx="22860" cy="789057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"/>
          <p:cNvSpPr/>
          <p:nvPr/>
        </p:nvSpPr>
        <p:spPr>
          <a:xfrm>
            <a:off x="9303815" y="2688472"/>
            <a:ext cx="22860" cy="132560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"/>
          <p:cNvSpPr/>
          <p:nvPr/>
        </p:nvSpPr>
        <p:spPr>
          <a:xfrm>
            <a:off x="9353220" y="2903561"/>
            <a:ext cx="22860" cy="895429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"/>
          <p:cNvSpPr/>
          <p:nvPr/>
        </p:nvSpPr>
        <p:spPr>
          <a:xfrm>
            <a:off x="9402625" y="2606105"/>
            <a:ext cx="22860" cy="1490341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"/>
          <p:cNvSpPr/>
          <p:nvPr/>
        </p:nvSpPr>
        <p:spPr>
          <a:xfrm>
            <a:off x="9452029" y="2981444"/>
            <a:ext cx="22860" cy="739663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"/>
          <p:cNvSpPr/>
          <p:nvPr/>
        </p:nvSpPr>
        <p:spPr>
          <a:xfrm>
            <a:off x="9501434" y="2766369"/>
            <a:ext cx="22860" cy="1169813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"/>
          <p:cNvSpPr/>
          <p:nvPr/>
        </p:nvSpPr>
        <p:spPr>
          <a:xfrm>
            <a:off x="9550839" y="3138100"/>
            <a:ext cx="22860" cy="42635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"/>
          <p:cNvSpPr/>
          <p:nvPr/>
        </p:nvSpPr>
        <p:spPr>
          <a:xfrm>
            <a:off x="9600244" y="3132734"/>
            <a:ext cx="22860" cy="437082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"/>
          <p:cNvSpPr/>
          <p:nvPr/>
        </p:nvSpPr>
        <p:spPr>
          <a:xfrm>
            <a:off x="9649649" y="3235421"/>
            <a:ext cx="22860" cy="231709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"/>
          <p:cNvSpPr/>
          <p:nvPr/>
        </p:nvSpPr>
        <p:spPr>
          <a:xfrm>
            <a:off x="9699054" y="2963078"/>
            <a:ext cx="22860" cy="77639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"/>
          <p:cNvSpPr/>
          <p:nvPr/>
        </p:nvSpPr>
        <p:spPr>
          <a:xfrm>
            <a:off x="9748459" y="3168243"/>
            <a:ext cx="22860" cy="366065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"/>
          <p:cNvSpPr/>
          <p:nvPr/>
        </p:nvSpPr>
        <p:spPr>
          <a:xfrm>
            <a:off x="9797864" y="2658663"/>
            <a:ext cx="22860" cy="1385225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"/>
          <p:cNvSpPr/>
          <p:nvPr/>
        </p:nvSpPr>
        <p:spPr>
          <a:xfrm>
            <a:off x="9847269" y="3188772"/>
            <a:ext cx="22860" cy="325007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"/>
          <p:cNvSpPr/>
          <p:nvPr/>
        </p:nvSpPr>
        <p:spPr>
          <a:xfrm>
            <a:off x="9896674" y="2589563"/>
            <a:ext cx="22860" cy="1523425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"/>
          <p:cNvSpPr/>
          <p:nvPr/>
        </p:nvSpPr>
        <p:spPr>
          <a:xfrm>
            <a:off x="9946078" y="3252697"/>
            <a:ext cx="22860" cy="197156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"/>
          <p:cNvSpPr/>
          <p:nvPr/>
        </p:nvSpPr>
        <p:spPr>
          <a:xfrm>
            <a:off x="9995483" y="2753053"/>
            <a:ext cx="22860" cy="119644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"/>
          <p:cNvSpPr/>
          <p:nvPr/>
        </p:nvSpPr>
        <p:spPr>
          <a:xfrm>
            <a:off x="10044888" y="3274337"/>
            <a:ext cx="22860" cy="153877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"/>
          <p:cNvSpPr/>
          <p:nvPr/>
        </p:nvSpPr>
        <p:spPr>
          <a:xfrm>
            <a:off x="10094293" y="3044518"/>
            <a:ext cx="22860" cy="613514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"/>
          <p:cNvSpPr/>
          <p:nvPr/>
        </p:nvSpPr>
        <p:spPr>
          <a:xfrm>
            <a:off x="10143698" y="3287013"/>
            <a:ext cx="22860" cy="128525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"/>
          <p:cNvSpPr/>
          <p:nvPr/>
        </p:nvSpPr>
        <p:spPr>
          <a:xfrm>
            <a:off x="10193103" y="3281742"/>
            <a:ext cx="22860" cy="13906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"/>
          <p:cNvSpPr/>
          <p:nvPr/>
        </p:nvSpPr>
        <p:spPr>
          <a:xfrm>
            <a:off x="10242508" y="3285287"/>
            <a:ext cx="22860" cy="131976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"/>
          <p:cNvSpPr/>
          <p:nvPr/>
        </p:nvSpPr>
        <p:spPr>
          <a:xfrm>
            <a:off x="10291913" y="3125471"/>
            <a:ext cx="22860" cy="451609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"/>
          <p:cNvSpPr/>
          <p:nvPr/>
        </p:nvSpPr>
        <p:spPr>
          <a:xfrm>
            <a:off x="10341318" y="3256554"/>
            <a:ext cx="22860" cy="189442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"/>
          <p:cNvSpPr/>
          <p:nvPr/>
        </p:nvSpPr>
        <p:spPr>
          <a:xfrm>
            <a:off x="10390722" y="3096333"/>
            <a:ext cx="22860" cy="509884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"/>
          <p:cNvSpPr/>
          <p:nvPr/>
        </p:nvSpPr>
        <p:spPr>
          <a:xfrm>
            <a:off x="10440127" y="3250628"/>
            <a:ext cx="22860" cy="20129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489532" y="3155858"/>
            <a:ext cx="22860" cy="39083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"/>
          <p:cNvSpPr/>
          <p:nvPr/>
        </p:nvSpPr>
        <p:spPr>
          <a:xfrm>
            <a:off x="10538937" y="3272408"/>
            <a:ext cx="22860" cy="157735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"/>
          <p:cNvSpPr/>
          <p:nvPr/>
        </p:nvSpPr>
        <p:spPr>
          <a:xfrm>
            <a:off x="10588342" y="3244771"/>
            <a:ext cx="22860" cy="213008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"/>
          <p:cNvSpPr/>
          <p:nvPr/>
        </p:nvSpPr>
        <p:spPr>
          <a:xfrm>
            <a:off x="10637747" y="3308870"/>
            <a:ext cx="22860" cy="8481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"/>
          <p:cNvSpPr/>
          <p:nvPr/>
        </p:nvSpPr>
        <p:spPr>
          <a:xfrm>
            <a:off x="10687152" y="3317931"/>
            <a:ext cx="22860" cy="66689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"/>
          <p:cNvSpPr/>
          <p:nvPr/>
        </p:nvSpPr>
        <p:spPr>
          <a:xfrm>
            <a:off x="10736557" y="3339846"/>
            <a:ext cx="22860" cy="2286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"/>
          <p:cNvSpPr/>
          <p:nvPr/>
        </p:nvSpPr>
        <p:spPr>
          <a:xfrm>
            <a:off x="10785962" y="3330585"/>
            <a:ext cx="22860" cy="4138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"/>
          <p:cNvSpPr/>
          <p:nvPr/>
        </p:nvSpPr>
        <p:spPr>
          <a:xfrm>
            <a:off x="10835367" y="3329265"/>
            <a:ext cx="22860" cy="44021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"/>
          <p:cNvSpPr/>
          <p:nvPr/>
        </p:nvSpPr>
        <p:spPr>
          <a:xfrm>
            <a:off x="10884771" y="3323924"/>
            <a:ext cx="22860" cy="54702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"/>
          <p:cNvSpPr/>
          <p:nvPr/>
        </p:nvSpPr>
        <p:spPr>
          <a:xfrm>
            <a:off x="10934176" y="3328255"/>
            <a:ext cx="22860" cy="4604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"/>
          <p:cNvSpPr/>
          <p:nvPr/>
        </p:nvSpPr>
        <p:spPr>
          <a:xfrm>
            <a:off x="10983581" y="3330860"/>
            <a:ext cx="22860" cy="40831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"/>
          <p:cNvSpPr/>
          <p:nvPr/>
        </p:nvSpPr>
        <p:spPr>
          <a:xfrm>
            <a:off x="11032986" y="3334804"/>
            <a:ext cx="22860" cy="32942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"/>
          <p:cNvSpPr/>
          <p:nvPr/>
        </p:nvSpPr>
        <p:spPr>
          <a:xfrm>
            <a:off x="11082391" y="3339846"/>
            <a:ext cx="22860" cy="2286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"/>
          <p:cNvSpPr/>
          <p:nvPr/>
        </p:nvSpPr>
        <p:spPr>
          <a:xfrm>
            <a:off x="11131796" y="3339846"/>
            <a:ext cx="22860" cy="22860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"/>
          <p:cNvSpPr/>
          <p:nvPr/>
        </p:nvSpPr>
        <p:spPr>
          <a:xfrm>
            <a:off x="11181201" y="3339846"/>
            <a:ext cx="22860" cy="2286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"/>
          <p:cNvSpPr/>
          <p:nvPr/>
        </p:nvSpPr>
        <p:spPr>
          <a:xfrm>
            <a:off x="11230606" y="3339846"/>
            <a:ext cx="22860" cy="2286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"/>
          <p:cNvSpPr/>
          <p:nvPr/>
        </p:nvSpPr>
        <p:spPr>
          <a:xfrm>
            <a:off x="11280011" y="3339846"/>
            <a:ext cx="22860" cy="22860"/>
          </a:xfrm>
          <a:prstGeom prst="rect">
            <a:avLst/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1" name="Google Shape;181;p1"/>
          <p:cNvCxnSpPr/>
          <p:nvPr/>
        </p:nvCxnSpPr>
        <p:spPr>
          <a:xfrm>
            <a:off x="7909560" y="3351276"/>
            <a:ext cx="86867" cy="0"/>
          </a:xfrm>
          <a:prstGeom prst="straightConnector1">
            <a:avLst/>
          </a:prstGeom>
          <a:noFill/>
          <a:ln cap="flat" cmpd="sng" w="9525">
            <a:solidFill>
              <a:srgbClr val="68686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2" name="Google Shape;182;p1"/>
          <p:cNvCxnSpPr/>
          <p:nvPr/>
        </p:nvCxnSpPr>
        <p:spPr>
          <a:xfrm>
            <a:off x="11361420" y="3351276"/>
            <a:ext cx="77724" cy="0"/>
          </a:xfrm>
          <a:prstGeom prst="straightConnector1">
            <a:avLst/>
          </a:prstGeom>
          <a:noFill/>
          <a:ln cap="flat" cmpd="sng" w="9525">
            <a:solidFill>
              <a:srgbClr val="68686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3" name="Google Shape;183;p1"/>
          <p:cNvCxnSpPr/>
          <p:nvPr/>
        </p:nvCxnSpPr>
        <p:spPr>
          <a:xfrm>
            <a:off x="7991856" y="4846320"/>
            <a:ext cx="3319272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4" name="Google Shape;184;p1"/>
          <p:cNvSpPr txBox="1"/>
          <p:nvPr/>
        </p:nvSpPr>
        <p:spPr>
          <a:xfrm>
            <a:off x="8001000" y="5093208"/>
            <a:ext cx="32918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But what if we don’t have enough data?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">
            <a:hlinkClick r:id="rId3"/>
          </p:cNvPr>
          <p:cNvSpPr txBox="1"/>
          <p:nvPr/>
        </p:nvSpPr>
        <p:spPr>
          <a:xfrm>
            <a:off x="585216" y="5971032"/>
            <a:ext cx="6217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sng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Audio example: audiodynamics.dev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"/>
          <p:cNvSpPr/>
          <p:nvPr/>
        </p:nvSpPr>
        <p:spPr>
          <a:xfrm>
            <a:off x="402336" y="246888"/>
            <a:ext cx="11384280" cy="338328"/>
          </a:xfrm>
          <a:prstGeom prst="roundRect">
            <a:avLst>
              <a:gd fmla="val 130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548640" y="370332"/>
            <a:ext cx="16459" cy="9144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"/>
          <p:cNvSpPr/>
          <p:nvPr/>
        </p:nvSpPr>
        <p:spPr>
          <a:xfrm>
            <a:off x="593445" y="329184"/>
            <a:ext cx="16459" cy="17373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"/>
          <p:cNvSpPr/>
          <p:nvPr/>
        </p:nvSpPr>
        <p:spPr>
          <a:xfrm>
            <a:off x="638251" y="301752"/>
            <a:ext cx="16459" cy="2286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"/>
          <p:cNvSpPr/>
          <p:nvPr/>
        </p:nvSpPr>
        <p:spPr>
          <a:xfrm>
            <a:off x="683056" y="342900"/>
            <a:ext cx="16459" cy="14630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"/>
          <p:cNvSpPr/>
          <p:nvPr/>
        </p:nvSpPr>
        <p:spPr>
          <a:xfrm>
            <a:off x="727862" y="374904"/>
            <a:ext cx="16459" cy="8229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"/>
          <p:cNvSpPr txBox="1"/>
          <p:nvPr/>
        </p:nvSpPr>
        <p:spPr>
          <a:xfrm>
            <a:off x="905256" y="341071"/>
            <a:ext cx="310896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"/>
          <p:cNvSpPr txBox="1"/>
          <p:nvPr/>
        </p:nvSpPr>
        <p:spPr>
          <a:xfrm>
            <a:off x="8394192" y="341071"/>
            <a:ext cx="31363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PROBLEM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"/>
          <p:cNvSpPr/>
          <p:nvPr/>
        </p:nvSpPr>
        <p:spPr>
          <a:xfrm>
            <a:off x="496519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"/>
          <p:cNvSpPr/>
          <p:nvPr/>
        </p:nvSpPr>
        <p:spPr>
          <a:xfrm>
            <a:off x="5123383" y="383133"/>
            <a:ext cx="155448" cy="78638"/>
          </a:xfrm>
          <a:prstGeom prst="roundRect">
            <a:avLst>
              <a:gd fmla="val 25000" name="adj"/>
            </a:avLst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"/>
          <p:cNvSpPr/>
          <p:nvPr/>
        </p:nvSpPr>
        <p:spPr>
          <a:xfrm>
            <a:off x="528157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"/>
          <p:cNvSpPr/>
          <p:nvPr/>
        </p:nvSpPr>
        <p:spPr>
          <a:xfrm>
            <a:off x="543976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"/>
          <p:cNvSpPr/>
          <p:nvPr/>
        </p:nvSpPr>
        <p:spPr>
          <a:xfrm>
            <a:off x="559795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"/>
          <p:cNvSpPr/>
          <p:nvPr/>
        </p:nvSpPr>
        <p:spPr>
          <a:xfrm>
            <a:off x="5756148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"/>
          <p:cNvSpPr/>
          <p:nvPr/>
        </p:nvSpPr>
        <p:spPr>
          <a:xfrm>
            <a:off x="5914339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"/>
          <p:cNvSpPr/>
          <p:nvPr/>
        </p:nvSpPr>
        <p:spPr>
          <a:xfrm>
            <a:off x="6072530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"/>
          <p:cNvSpPr/>
          <p:nvPr/>
        </p:nvSpPr>
        <p:spPr>
          <a:xfrm>
            <a:off x="6230721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"/>
          <p:cNvSpPr/>
          <p:nvPr/>
        </p:nvSpPr>
        <p:spPr>
          <a:xfrm>
            <a:off x="638891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"/>
          <p:cNvSpPr/>
          <p:nvPr/>
        </p:nvSpPr>
        <p:spPr>
          <a:xfrm>
            <a:off x="654710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"/>
          <p:cNvSpPr/>
          <p:nvPr/>
        </p:nvSpPr>
        <p:spPr>
          <a:xfrm>
            <a:off x="670529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"/>
          <p:cNvSpPr/>
          <p:nvPr/>
        </p:nvSpPr>
        <p:spPr>
          <a:xfrm>
            <a:off x="686348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1" name="Google Shape;211;p2"/>
          <p:cNvCxnSpPr/>
          <p:nvPr/>
        </p:nvCxnSpPr>
        <p:spPr>
          <a:xfrm>
            <a:off x="539496" y="6478524"/>
            <a:ext cx="11119104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2" name="Google Shape;212;p2"/>
          <p:cNvSpPr txBox="1"/>
          <p:nvPr/>
        </p:nvSpPr>
        <p:spPr>
          <a:xfrm>
            <a:off x="548640" y="6583680"/>
            <a:ext cx="54864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SPEECH / LANGUAGE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"/>
          <p:cNvSpPr txBox="1"/>
          <p:nvPr/>
        </p:nvSpPr>
        <p:spPr>
          <a:xfrm>
            <a:off x="10616184" y="6574536"/>
            <a:ext cx="1014984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02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"/>
          <p:cNvSpPr txBox="1"/>
          <p:nvPr/>
        </p:nvSpPr>
        <p:spPr>
          <a:xfrm>
            <a:off x="576072" y="859536"/>
            <a:ext cx="1078992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THE PROBLEM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"/>
          <p:cNvSpPr txBox="1"/>
          <p:nvPr/>
        </p:nvSpPr>
        <p:spPr>
          <a:xfrm>
            <a:off x="557784" y="1243584"/>
            <a:ext cx="1088136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A specialized task with little to no data.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"/>
          <p:cNvSpPr txBox="1"/>
          <p:nvPr/>
        </p:nvSpPr>
        <p:spPr>
          <a:xfrm>
            <a:off x="576072" y="2697480"/>
            <a:ext cx="9144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7" name="Google Shape;217;p2"/>
          <p:cNvCxnSpPr/>
          <p:nvPr/>
        </p:nvCxnSpPr>
        <p:spPr>
          <a:xfrm>
            <a:off x="576072" y="3127248"/>
            <a:ext cx="5367528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8" name="Google Shape;218;p2"/>
          <p:cNvSpPr txBox="1"/>
          <p:nvPr/>
        </p:nvSpPr>
        <p:spPr>
          <a:xfrm>
            <a:off x="576072" y="3383280"/>
            <a:ext cx="5394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The data gap.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"/>
          <p:cNvSpPr txBox="1"/>
          <p:nvPr/>
        </p:nvSpPr>
        <p:spPr>
          <a:xfrm>
            <a:off x="576072" y="4142232"/>
            <a:ext cx="5349240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Organizations may need robust specific solutions without having the amount of data that standard methods may require.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"/>
          <p:cNvSpPr txBox="1"/>
          <p:nvPr/>
        </p:nvSpPr>
        <p:spPr>
          <a:xfrm>
            <a:off x="6227064" y="2697480"/>
            <a:ext cx="9144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1" name="Google Shape;221;p2"/>
          <p:cNvCxnSpPr/>
          <p:nvPr/>
        </p:nvCxnSpPr>
        <p:spPr>
          <a:xfrm>
            <a:off x="6227064" y="3127248"/>
            <a:ext cx="5367528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2" name="Google Shape;222;p2"/>
          <p:cNvSpPr txBox="1"/>
          <p:nvPr/>
        </p:nvSpPr>
        <p:spPr>
          <a:xfrm>
            <a:off x="6227064" y="3383280"/>
            <a:ext cx="5394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The execution gap.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"/>
          <p:cNvSpPr txBox="1"/>
          <p:nvPr/>
        </p:nvSpPr>
        <p:spPr>
          <a:xfrm>
            <a:off x="6227064" y="4142232"/>
            <a:ext cx="5349240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Methods that rely on massive scale may fall apart when there is little data or very limited computational resources.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"/>
          <p:cNvSpPr/>
          <p:nvPr/>
        </p:nvSpPr>
        <p:spPr>
          <a:xfrm>
            <a:off x="576072" y="5650992"/>
            <a:ext cx="11036808" cy="484632"/>
          </a:xfrm>
          <a:prstGeom prst="rect">
            <a:avLst/>
          </a:prstGeom>
          <a:solidFill>
            <a:srgbClr val="EDEDE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"/>
          <p:cNvSpPr txBox="1"/>
          <p:nvPr/>
        </p:nvSpPr>
        <p:spPr>
          <a:xfrm>
            <a:off x="768096" y="5769864"/>
            <a:ext cx="10652760" cy="2651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b="1" i="0" lang="en-US" sz="1750" u="none" cap="none" strike="noStrike">
                <a:solidFill>
                  <a:srgbClr val="151515"/>
                </a:solidFill>
                <a:latin typeface="Arial"/>
                <a:ea typeface="Arial"/>
                <a:cs typeface="Arial"/>
                <a:sym typeface="Arial"/>
              </a:rPr>
              <a:t>Our goal: bring intelligence to a data-constrained environment.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"/>
          <p:cNvSpPr/>
          <p:nvPr/>
        </p:nvSpPr>
        <p:spPr>
          <a:xfrm>
            <a:off x="402336" y="246888"/>
            <a:ext cx="11384280" cy="338328"/>
          </a:xfrm>
          <a:prstGeom prst="roundRect">
            <a:avLst>
              <a:gd fmla="val 130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548640" y="370332"/>
            <a:ext cx="16459" cy="9144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593445" y="329184"/>
            <a:ext cx="16459" cy="17373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638251" y="301752"/>
            <a:ext cx="16459" cy="2286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683056" y="342900"/>
            <a:ext cx="16459" cy="14630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727862" y="374904"/>
            <a:ext cx="16459" cy="8229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3"/>
          <p:cNvSpPr txBox="1"/>
          <p:nvPr/>
        </p:nvSpPr>
        <p:spPr>
          <a:xfrm>
            <a:off x="905256" y="341071"/>
            <a:ext cx="310896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"/>
          <p:cNvSpPr txBox="1"/>
          <p:nvPr/>
        </p:nvSpPr>
        <p:spPr>
          <a:xfrm>
            <a:off x="8394192" y="341071"/>
            <a:ext cx="31363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PRODUCT + PROGRESS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96519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5123383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"/>
          <p:cNvSpPr/>
          <p:nvPr/>
        </p:nvSpPr>
        <p:spPr>
          <a:xfrm>
            <a:off x="5281574" y="383133"/>
            <a:ext cx="155448" cy="78638"/>
          </a:xfrm>
          <a:prstGeom prst="roundRect">
            <a:avLst>
              <a:gd fmla="val 25000" name="adj"/>
            </a:avLst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543976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"/>
          <p:cNvSpPr/>
          <p:nvPr/>
        </p:nvSpPr>
        <p:spPr>
          <a:xfrm>
            <a:off x="559795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5756148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5914339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6072530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3"/>
          <p:cNvSpPr/>
          <p:nvPr/>
        </p:nvSpPr>
        <p:spPr>
          <a:xfrm>
            <a:off x="6230721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3"/>
          <p:cNvSpPr/>
          <p:nvPr/>
        </p:nvSpPr>
        <p:spPr>
          <a:xfrm>
            <a:off x="638891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"/>
          <p:cNvSpPr/>
          <p:nvPr/>
        </p:nvSpPr>
        <p:spPr>
          <a:xfrm>
            <a:off x="654710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"/>
          <p:cNvSpPr/>
          <p:nvPr/>
        </p:nvSpPr>
        <p:spPr>
          <a:xfrm>
            <a:off x="670529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3"/>
          <p:cNvSpPr/>
          <p:nvPr/>
        </p:nvSpPr>
        <p:spPr>
          <a:xfrm>
            <a:off x="686348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1" name="Google Shape;251;p3"/>
          <p:cNvCxnSpPr/>
          <p:nvPr/>
        </p:nvCxnSpPr>
        <p:spPr>
          <a:xfrm>
            <a:off x="539496" y="6478524"/>
            <a:ext cx="11119104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2" name="Google Shape;252;p3"/>
          <p:cNvSpPr txBox="1"/>
          <p:nvPr/>
        </p:nvSpPr>
        <p:spPr>
          <a:xfrm>
            <a:off x="548640" y="6583680"/>
            <a:ext cx="54864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SPEECH / LANGUAGE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"/>
          <p:cNvSpPr txBox="1"/>
          <p:nvPr/>
        </p:nvSpPr>
        <p:spPr>
          <a:xfrm>
            <a:off x="10616184" y="6574536"/>
            <a:ext cx="1014984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03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"/>
          <p:cNvSpPr txBox="1"/>
          <p:nvPr/>
        </p:nvSpPr>
        <p:spPr>
          <a:xfrm>
            <a:off x="576072" y="859536"/>
            <a:ext cx="1078992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DEVELOPMENT APPROACH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"/>
          <p:cNvSpPr txBox="1"/>
          <p:nvPr/>
        </p:nvSpPr>
        <p:spPr>
          <a:xfrm>
            <a:off x="557784" y="1243584"/>
            <a:ext cx="108813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A solution that solves your problem, not someone else’s.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"/>
          <p:cNvSpPr/>
          <p:nvPr/>
        </p:nvSpPr>
        <p:spPr>
          <a:xfrm>
            <a:off x="576072" y="2587752"/>
            <a:ext cx="3374136" cy="2395728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"/>
          <p:cNvSpPr txBox="1"/>
          <p:nvPr/>
        </p:nvSpPr>
        <p:spPr>
          <a:xfrm>
            <a:off x="777240" y="2752344"/>
            <a:ext cx="2807208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INPUT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8" name="Google Shape;258;p3"/>
          <p:cNvCxnSpPr/>
          <p:nvPr/>
        </p:nvCxnSpPr>
        <p:spPr>
          <a:xfrm>
            <a:off x="585216" y="3099816"/>
            <a:ext cx="3355848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9" name="Google Shape;259;p3"/>
          <p:cNvSpPr txBox="1"/>
          <p:nvPr/>
        </p:nvSpPr>
        <p:spPr>
          <a:xfrm>
            <a:off x="786384" y="3300984"/>
            <a:ext cx="294436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Task-specific data.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"/>
          <p:cNvSpPr txBox="1"/>
          <p:nvPr/>
        </p:nvSpPr>
        <p:spPr>
          <a:xfrm>
            <a:off x="786384" y="4224528"/>
            <a:ext cx="2926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9"/>
              <a:buFont typeface="Arial"/>
              <a:buNone/>
            </a:pPr>
            <a:r>
              <a:rPr b="0" i="0" lang="en-US" sz="183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Process and augment data.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"/>
          <p:cNvSpPr/>
          <p:nvPr/>
        </p:nvSpPr>
        <p:spPr>
          <a:xfrm>
            <a:off x="4407408" y="2587752"/>
            <a:ext cx="3374136" cy="2395728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"/>
          <p:cNvSpPr txBox="1"/>
          <p:nvPr/>
        </p:nvSpPr>
        <p:spPr>
          <a:xfrm>
            <a:off x="4608576" y="2752344"/>
            <a:ext cx="2807208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ADAPTATION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3" name="Google Shape;263;p3"/>
          <p:cNvCxnSpPr/>
          <p:nvPr/>
        </p:nvCxnSpPr>
        <p:spPr>
          <a:xfrm>
            <a:off x="4416552" y="3099816"/>
            <a:ext cx="3355848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4" name="Google Shape;264;p3"/>
          <p:cNvSpPr txBox="1"/>
          <p:nvPr/>
        </p:nvSpPr>
        <p:spPr>
          <a:xfrm>
            <a:off x="4617720" y="3300984"/>
            <a:ext cx="294436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Training pipeline.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"/>
          <p:cNvSpPr txBox="1"/>
          <p:nvPr/>
        </p:nvSpPr>
        <p:spPr>
          <a:xfrm>
            <a:off x="4617720" y="4224528"/>
            <a:ext cx="2926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9"/>
              <a:buFont typeface="Arial"/>
              <a:buNone/>
            </a:pPr>
            <a:r>
              <a:rPr b="0" i="0" lang="en-US" sz="183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Design a custom training pipeline for your solution.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"/>
          <p:cNvSpPr/>
          <p:nvPr/>
        </p:nvSpPr>
        <p:spPr>
          <a:xfrm>
            <a:off x="8238744" y="2587752"/>
            <a:ext cx="3374136" cy="2395728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3"/>
          <p:cNvSpPr txBox="1"/>
          <p:nvPr/>
        </p:nvSpPr>
        <p:spPr>
          <a:xfrm>
            <a:off x="8439912" y="2752344"/>
            <a:ext cx="2807208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APPLICATIONS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8" name="Google Shape;268;p3"/>
          <p:cNvCxnSpPr/>
          <p:nvPr/>
        </p:nvCxnSpPr>
        <p:spPr>
          <a:xfrm>
            <a:off x="8247888" y="3099816"/>
            <a:ext cx="3355848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9" name="Google Shape;269;p3"/>
          <p:cNvSpPr txBox="1"/>
          <p:nvPr/>
        </p:nvSpPr>
        <p:spPr>
          <a:xfrm>
            <a:off x="8449056" y="3300984"/>
            <a:ext cx="294436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Custom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software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"/>
          <p:cNvSpPr txBox="1"/>
          <p:nvPr/>
        </p:nvSpPr>
        <p:spPr>
          <a:xfrm>
            <a:off x="8449056" y="4224528"/>
            <a:ext cx="2926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9"/>
              <a:buFont typeface="Arial"/>
              <a:buNone/>
            </a:pPr>
            <a:r>
              <a:rPr b="0" i="0" lang="en-US" sz="183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New model.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"/>
          <p:cNvSpPr txBox="1"/>
          <p:nvPr/>
        </p:nvSpPr>
        <p:spPr>
          <a:xfrm>
            <a:off x="3995928" y="3611880"/>
            <a:ext cx="301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→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"/>
          <p:cNvSpPr txBox="1"/>
          <p:nvPr/>
        </p:nvSpPr>
        <p:spPr>
          <a:xfrm>
            <a:off x="7827264" y="3611880"/>
            <a:ext cx="301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→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"/>
          <p:cNvSpPr txBox="1"/>
          <p:nvPr/>
        </p:nvSpPr>
        <p:spPr>
          <a:xfrm>
            <a:off x="576072" y="5422392"/>
            <a:ext cx="22860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IMPLEMENTED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"/>
          <p:cNvSpPr txBox="1"/>
          <p:nvPr/>
        </p:nvSpPr>
        <p:spPr>
          <a:xfrm>
            <a:off x="2688336" y="5385816"/>
            <a:ext cx="8869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3F3EF"/>
                </a:solidFill>
                <a:latin typeface="Arial"/>
                <a:ea typeface="Arial"/>
                <a:cs typeface="Arial"/>
                <a:sym typeface="Arial"/>
              </a:rPr>
              <a:t>Fine-tuning pipeline + Jeju text-to-speech system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5" name="Google Shape;275;p3"/>
          <p:cNvCxnSpPr/>
          <p:nvPr/>
        </p:nvCxnSpPr>
        <p:spPr>
          <a:xfrm>
            <a:off x="576072" y="5870448"/>
            <a:ext cx="11036808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6" name="Google Shape;276;p3"/>
          <p:cNvSpPr txBox="1"/>
          <p:nvPr/>
        </p:nvSpPr>
        <p:spPr>
          <a:xfrm>
            <a:off x="576072" y="6062472"/>
            <a:ext cx="22860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DEMONSTRATED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"/>
          <p:cNvSpPr txBox="1"/>
          <p:nvPr/>
        </p:nvSpPr>
        <p:spPr>
          <a:xfrm>
            <a:off x="2688336" y="6016752"/>
            <a:ext cx="8869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3F3EF"/>
                </a:solidFill>
                <a:latin typeface="Arial"/>
                <a:ea typeface="Arial"/>
                <a:cs typeface="Arial"/>
                <a:sym typeface="Arial"/>
              </a:rPr>
              <a:t>Recorded song and dialogue dubbing studies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fb97dae5de_0_81"/>
          <p:cNvSpPr/>
          <p:nvPr/>
        </p:nvSpPr>
        <p:spPr>
          <a:xfrm>
            <a:off x="402336" y="246888"/>
            <a:ext cx="11384400" cy="338400"/>
          </a:xfrm>
          <a:prstGeom prst="roundRect">
            <a:avLst>
              <a:gd fmla="val 130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3fb97dae5de_0_81"/>
          <p:cNvSpPr/>
          <p:nvPr/>
        </p:nvSpPr>
        <p:spPr>
          <a:xfrm>
            <a:off x="548640" y="370332"/>
            <a:ext cx="16500" cy="915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fb97dae5de_0_81"/>
          <p:cNvSpPr/>
          <p:nvPr/>
        </p:nvSpPr>
        <p:spPr>
          <a:xfrm>
            <a:off x="593445" y="329184"/>
            <a:ext cx="16500" cy="1737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fb97dae5de_0_81"/>
          <p:cNvSpPr/>
          <p:nvPr/>
        </p:nvSpPr>
        <p:spPr>
          <a:xfrm>
            <a:off x="638251" y="301752"/>
            <a:ext cx="16500" cy="2286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g3fb97dae5de_0_81"/>
          <p:cNvSpPr/>
          <p:nvPr/>
        </p:nvSpPr>
        <p:spPr>
          <a:xfrm>
            <a:off x="683056" y="342900"/>
            <a:ext cx="16500" cy="1464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g3fb97dae5de_0_81"/>
          <p:cNvSpPr/>
          <p:nvPr/>
        </p:nvSpPr>
        <p:spPr>
          <a:xfrm>
            <a:off x="727862" y="374904"/>
            <a:ext cx="16500" cy="822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g3fb97dae5de_0_81"/>
          <p:cNvSpPr txBox="1"/>
          <p:nvPr/>
        </p:nvSpPr>
        <p:spPr>
          <a:xfrm>
            <a:off x="905256" y="341071"/>
            <a:ext cx="31089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g3fb97dae5de_0_81"/>
          <p:cNvSpPr txBox="1"/>
          <p:nvPr/>
        </p:nvSpPr>
        <p:spPr>
          <a:xfrm>
            <a:off x="8394192" y="341071"/>
            <a:ext cx="31365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TARGET CUSTOMERS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g3fb97dae5de_0_81"/>
          <p:cNvSpPr/>
          <p:nvPr/>
        </p:nvSpPr>
        <p:spPr>
          <a:xfrm>
            <a:off x="4965192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fb97dae5de_0_81"/>
          <p:cNvSpPr/>
          <p:nvPr/>
        </p:nvSpPr>
        <p:spPr>
          <a:xfrm>
            <a:off x="5123383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fb97dae5de_0_81"/>
          <p:cNvSpPr/>
          <p:nvPr/>
        </p:nvSpPr>
        <p:spPr>
          <a:xfrm>
            <a:off x="5281574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g3fb97dae5de_0_81"/>
          <p:cNvSpPr/>
          <p:nvPr/>
        </p:nvSpPr>
        <p:spPr>
          <a:xfrm>
            <a:off x="5439765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fb97dae5de_0_81"/>
          <p:cNvSpPr/>
          <p:nvPr/>
        </p:nvSpPr>
        <p:spPr>
          <a:xfrm>
            <a:off x="5597956" y="383133"/>
            <a:ext cx="155400" cy="78600"/>
          </a:xfrm>
          <a:prstGeom prst="roundRect">
            <a:avLst>
              <a:gd fmla="val 25000" name="adj"/>
            </a:avLst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g3fb97dae5de_0_81"/>
          <p:cNvSpPr/>
          <p:nvPr/>
        </p:nvSpPr>
        <p:spPr>
          <a:xfrm>
            <a:off x="5756148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fb97dae5de_0_81"/>
          <p:cNvSpPr/>
          <p:nvPr/>
        </p:nvSpPr>
        <p:spPr>
          <a:xfrm>
            <a:off x="5914339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3fb97dae5de_0_81"/>
          <p:cNvSpPr/>
          <p:nvPr/>
        </p:nvSpPr>
        <p:spPr>
          <a:xfrm>
            <a:off x="6072530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g3fb97dae5de_0_81"/>
          <p:cNvSpPr/>
          <p:nvPr/>
        </p:nvSpPr>
        <p:spPr>
          <a:xfrm>
            <a:off x="6230721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g3fb97dae5de_0_81"/>
          <p:cNvSpPr/>
          <p:nvPr/>
        </p:nvSpPr>
        <p:spPr>
          <a:xfrm>
            <a:off x="6388912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g3fb97dae5de_0_81"/>
          <p:cNvSpPr/>
          <p:nvPr/>
        </p:nvSpPr>
        <p:spPr>
          <a:xfrm>
            <a:off x="6547104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g3fb97dae5de_0_81"/>
          <p:cNvSpPr/>
          <p:nvPr/>
        </p:nvSpPr>
        <p:spPr>
          <a:xfrm>
            <a:off x="6705295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g3fb97dae5de_0_81"/>
          <p:cNvSpPr/>
          <p:nvPr/>
        </p:nvSpPr>
        <p:spPr>
          <a:xfrm>
            <a:off x="6863486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3" name="Google Shape;303;g3fb97dae5de_0_81"/>
          <p:cNvCxnSpPr/>
          <p:nvPr/>
        </p:nvCxnSpPr>
        <p:spPr>
          <a:xfrm>
            <a:off x="539496" y="6478524"/>
            <a:ext cx="11119200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4" name="Google Shape;304;g3fb97dae5de_0_81"/>
          <p:cNvSpPr txBox="1"/>
          <p:nvPr/>
        </p:nvSpPr>
        <p:spPr>
          <a:xfrm>
            <a:off x="548640" y="6583680"/>
            <a:ext cx="54864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SPEECH / LANGUAGE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g3fb97dae5de_0_81"/>
          <p:cNvSpPr txBox="1"/>
          <p:nvPr/>
        </p:nvSpPr>
        <p:spPr>
          <a:xfrm>
            <a:off x="10616184" y="6574536"/>
            <a:ext cx="10149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04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g3fb97dae5de_0_81"/>
          <p:cNvSpPr txBox="1"/>
          <p:nvPr/>
        </p:nvSpPr>
        <p:spPr>
          <a:xfrm>
            <a:off x="576072" y="859536"/>
            <a:ext cx="107898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TARGET CUSTOMER PROFILES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3fb97dae5de_0_81"/>
          <p:cNvSpPr txBox="1"/>
          <p:nvPr/>
        </p:nvSpPr>
        <p:spPr>
          <a:xfrm>
            <a:off x="557784" y="1243584"/>
            <a:ext cx="108813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Why not use another solution?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1" i="0" sz="3400" u="none" cap="none" strike="noStrike">
              <a:solidFill>
                <a:srgbClr val="F3F3EF"/>
              </a:solidFill>
              <a:latin typeface="Noto Sans Mono"/>
              <a:ea typeface="Noto Sans Mono"/>
              <a:cs typeface="Noto Sans Mono"/>
              <a:sym typeface="Noto Sans Mono"/>
            </a:endParaRPr>
          </a:p>
        </p:txBody>
      </p:sp>
      <p:sp>
        <p:nvSpPr>
          <p:cNvPr id="308" name="Google Shape;308;g3fb97dae5de_0_81"/>
          <p:cNvSpPr/>
          <p:nvPr/>
        </p:nvSpPr>
        <p:spPr>
          <a:xfrm>
            <a:off x="576072" y="2624328"/>
            <a:ext cx="5367600" cy="3173100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g3fb97dae5de_0_81"/>
          <p:cNvSpPr txBox="1"/>
          <p:nvPr/>
        </p:nvSpPr>
        <p:spPr>
          <a:xfrm>
            <a:off x="777240" y="2788920"/>
            <a:ext cx="48006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OTHER SOLUTIONS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0" name="Google Shape;310;g3fb97dae5de_0_81"/>
          <p:cNvCxnSpPr/>
          <p:nvPr/>
        </p:nvCxnSpPr>
        <p:spPr>
          <a:xfrm>
            <a:off x="585216" y="3136392"/>
            <a:ext cx="5349300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1" name="Google Shape;311;g3fb97dae5de_0_81"/>
          <p:cNvSpPr/>
          <p:nvPr/>
        </p:nvSpPr>
        <p:spPr>
          <a:xfrm>
            <a:off x="6227064" y="2624328"/>
            <a:ext cx="5385900" cy="3173100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g3fb97dae5de_0_81"/>
          <p:cNvSpPr txBox="1"/>
          <p:nvPr/>
        </p:nvSpPr>
        <p:spPr>
          <a:xfrm>
            <a:off x="6428231" y="2788920"/>
            <a:ext cx="48189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IN-HOUSE TRAINING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3" name="Google Shape;313;g3fb97dae5de_0_81"/>
          <p:cNvCxnSpPr/>
          <p:nvPr/>
        </p:nvCxnSpPr>
        <p:spPr>
          <a:xfrm>
            <a:off x="6236207" y="3136392"/>
            <a:ext cx="5367600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4" name="Google Shape;314;g3fb97dae5de_0_81"/>
          <p:cNvSpPr txBox="1"/>
          <p:nvPr/>
        </p:nvSpPr>
        <p:spPr>
          <a:xfrm>
            <a:off x="813816" y="3364992"/>
            <a:ext cx="4882800" cy="8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Cost and efficiency.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g3fb97dae5de_0_81"/>
          <p:cNvSpPr txBox="1"/>
          <p:nvPr/>
        </p:nvSpPr>
        <p:spPr>
          <a:xfrm>
            <a:off x="813825" y="3851699"/>
            <a:ext cx="4818900" cy="16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It can be inefficient to use someone else’s solutions to your problem. For example, our extremism classifier targets lower-cost, task-specific inference.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g3fb97dae5de_0_81"/>
          <p:cNvSpPr txBox="1"/>
          <p:nvPr/>
        </p:nvSpPr>
        <p:spPr>
          <a:xfrm>
            <a:off x="6473952" y="3364992"/>
            <a:ext cx="4882800" cy="8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Why not train ourselves?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g3fb97dae5de_0_81"/>
          <p:cNvSpPr txBox="1"/>
          <p:nvPr/>
        </p:nvSpPr>
        <p:spPr>
          <a:xfrm>
            <a:off x="6473950" y="3851580"/>
            <a:ext cx="4818900" cy="16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Training in a data-constrained environment is a very particular domain. Methods such as adversarial weight perturbation need task-specific adaptation and validation.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g3fb97dae5de_0_81"/>
          <p:cNvSpPr txBox="1"/>
          <p:nvPr/>
        </p:nvSpPr>
        <p:spPr>
          <a:xfrm>
            <a:off x="603504" y="6071616"/>
            <a:ext cx="10789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Commercial priority: validate the strongest initial customer segment.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fb97dae5de_0_1"/>
          <p:cNvSpPr/>
          <p:nvPr/>
        </p:nvSpPr>
        <p:spPr>
          <a:xfrm>
            <a:off x="402336" y="246888"/>
            <a:ext cx="11384400" cy="338400"/>
          </a:xfrm>
          <a:prstGeom prst="roundRect">
            <a:avLst>
              <a:gd fmla="val 130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g3fb97dae5de_0_1"/>
          <p:cNvSpPr/>
          <p:nvPr/>
        </p:nvSpPr>
        <p:spPr>
          <a:xfrm>
            <a:off x="548640" y="370332"/>
            <a:ext cx="16500" cy="915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g3fb97dae5de_0_1"/>
          <p:cNvSpPr/>
          <p:nvPr/>
        </p:nvSpPr>
        <p:spPr>
          <a:xfrm>
            <a:off x="593445" y="329184"/>
            <a:ext cx="16500" cy="1737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g3fb97dae5de_0_1"/>
          <p:cNvSpPr/>
          <p:nvPr/>
        </p:nvSpPr>
        <p:spPr>
          <a:xfrm>
            <a:off x="638251" y="301752"/>
            <a:ext cx="16500" cy="2286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g3fb97dae5de_0_1"/>
          <p:cNvSpPr/>
          <p:nvPr/>
        </p:nvSpPr>
        <p:spPr>
          <a:xfrm>
            <a:off x="683056" y="342900"/>
            <a:ext cx="16500" cy="1464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g3fb97dae5de_0_1"/>
          <p:cNvSpPr/>
          <p:nvPr/>
        </p:nvSpPr>
        <p:spPr>
          <a:xfrm>
            <a:off x="727862" y="374904"/>
            <a:ext cx="16500" cy="822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g3fb97dae5de_0_1"/>
          <p:cNvSpPr txBox="1"/>
          <p:nvPr/>
        </p:nvSpPr>
        <p:spPr>
          <a:xfrm>
            <a:off x="905256" y="341071"/>
            <a:ext cx="31089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g3fb97dae5de_0_1"/>
          <p:cNvSpPr txBox="1"/>
          <p:nvPr/>
        </p:nvSpPr>
        <p:spPr>
          <a:xfrm>
            <a:off x="8394192" y="341071"/>
            <a:ext cx="31365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TARGET CUSTOMERS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g3fb97dae5de_0_1"/>
          <p:cNvSpPr/>
          <p:nvPr/>
        </p:nvSpPr>
        <p:spPr>
          <a:xfrm>
            <a:off x="4965192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g3fb97dae5de_0_1"/>
          <p:cNvSpPr/>
          <p:nvPr/>
        </p:nvSpPr>
        <p:spPr>
          <a:xfrm>
            <a:off x="5123383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g3fb97dae5de_0_1"/>
          <p:cNvSpPr/>
          <p:nvPr/>
        </p:nvSpPr>
        <p:spPr>
          <a:xfrm>
            <a:off x="5281574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g3fb97dae5de_0_1"/>
          <p:cNvSpPr/>
          <p:nvPr/>
        </p:nvSpPr>
        <p:spPr>
          <a:xfrm>
            <a:off x="5439765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g3fb97dae5de_0_1"/>
          <p:cNvSpPr/>
          <p:nvPr/>
        </p:nvSpPr>
        <p:spPr>
          <a:xfrm>
            <a:off x="5597956" y="383133"/>
            <a:ext cx="155400" cy="78600"/>
          </a:xfrm>
          <a:prstGeom prst="roundRect">
            <a:avLst>
              <a:gd fmla="val 25000" name="adj"/>
            </a:avLst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g3fb97dae5de_0_1"/>
          <p:cNvSpPr/>
          <p:nvPr/>
        </p:nvSpPr>
        <p:spPr>
          <a:xfrm>
            <a:off x="5756148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g3fb97dae5de_0_1"/>
          <p:cNvSpPr/>
          <p:nvPr/>
        </p:nvSpPr>
        <p:spPr>
          <a:xfrm>
            <a:off x="5914339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g3fb97dae5de_0_1"/>
          <p:cNvSpPr/>
          <p:nvPr/>
        </p:nvSpPr>
        <p:spPr>
          <a:xfrm>
            <a:off x="6072530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g3fb97dae5de_0_1"/>
          <p:cNvSpPr/>
          <p:nvPr/>
        </p:nvSpPr>
        <p:spPr>
          <a:xfrm>
            <a:off x="6230721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g3fb97dae5de_0_1"/>
          <p:cNvSpPr/>
          <p:nvPr/>
        </p:nvSpPr>
        <p:spPr>
          <a:xfrm>
            <a:off x="6388912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g3fb97dae5de_0_1"/>
          <p:cNvSpPr/>
          <p:nvPr/>
        </p:nvSpPr>
        <p:spPr>
          <a:xfrm>
            <a:off x="6547104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g3fb97dae5de_0_1"/>
          <p:cNvSpPr/>
          <p:nvPr/>
        </p:nvSpPr>
        <p:spPr>
          <a:xfrm>
            <a:off x="6705295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g3fb97dae5de_0_1"/>
          <p:cNvSpPr/>
          <p:nvPr/>
        </p:nvSpPr>
        <p:spPr>
          <a:xfrm>
            <a:off x="6863486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4" name="Google Shape;344;g3fb97dae5de_0_1"/>
          <p:cNvCxnSpPr/>
          <p:nvPr/>
        </p:nvCxnSpPr>
        <p:spPr>
          <a:xfrm>
            <a:off x="539496" y="6478524"/>
            <a:ext cx="11119200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5" name="Google Shape;345;g3fb97dae5de_0_1"/>
          <p:cNvSpPr txBox="1"/>
          <p:nvPr/>
        </p:nvSpPr>
        <p:spPr>
          <a:xfrm>
            <a:off x="548640" y="6583680"/>
            <a:ext cx="54864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SPEECH / LANGUAGE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g3fb97dae5de_0_1"/>
          <p:cNvSpPr txBox="1"/>
          <p:nvPr/>
        </p:nvSpPr>
        <p:spPr>
          <a:xfrm>
            <a:off x="10616184" y="6574536"/>
            <a:ext cx="10149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05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g3fb97dae5de_0_1"/>
          <p:cNvSpPr txBox="1"/>
          <p:nvPr/>
        </p:nvSpPr>
        <p:spPr>
          <a:xfrm>
            <a:off x="576072" y="859536"/>
            <a:ext cx="107898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TARGET CUSTOMER PROFILES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3fb97dae5de_0_1"/>
          <p:cNvSpPr txBox="1"/>
          <p:nvPr/>
        </p:nvSpPr>
        <p:spPr>
          <a:xfrm>
            <a:off x="557784" y="1243584"/>
            <a:ext cx="108813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Our target customer is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1" i="0" sz="3400" u="none" cap="none" strike="noStrike">
              <a:solidFill>
                <a:srgbClr val="F3F3EF"/>
              </a:solidFill>
              <a:latin typeface="Noto Sans Mono"/>
              <a:ea typeface="Noto Sans Mono"/>
              <a:cs typeface="Noto Sans Mono"/>
              <a:sym typeface="Noto Sans Mono"/>
            </a:endParaRPr>
          </a:p>
        </p:txBody>
      </p:sp>
      <p:sp>
        <p:nvSpPr>
          <p:cNvPr id="349" name="Google Shape;349;g3fb97dae5de_0_1"/>
          <p:cNvSpPr/>
          <p:nvPr/>
        </p:nvSpPr>
        <p:spPr>
          <a:xfrm>
            <a:off x="576072" y="2624328"/>
            <a:ext cx="5367600" cy="3173100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g3fb97dae5de_0_1"/>
          <p:cNvSpPr txBox="1"/>
          <p:nvPr/>
        </p:nvSpPr>
        <p:spPr>
          <a:xfrm>
            <a:off x="777240" y="2788920"/>
            <a:ext cx="48006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B2B / ORGANIZATIONS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1" name="Google Shape;351;g3fb97dae5de_0_1"/>
          <p:cNvCxnSpPr/>
          <p:nvPr/>
        </p:nvCxnSpPr>
        <p:spPr>
          <a:xfrm>
            <a:off x="585216" y="3136392"/>
            <a:ext cx="5349300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2" name="Google Shape;352;g3fb97dae5de_0_1"/>
          <p:cNvSpPr/>
          <p:nvPr/>
        </p:nvSpPr>
        <p:spPr>
          <a:xfrm>
            <a:off x="6227064" y="2624328"/>
            <a:ext cx="5385900" cy="3173100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g3fb97dae5de_0_1"/>
          <p:cNvSpPr txBox="1"/>
          <p:nvPr/>
        </p:nvSpPr>
        <p:spPr>
          <a:xfrm>
            <a:off x="6428231" y="2788920"/>
            <a:ext cx="48189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B2C / INDIVIDUALS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4" name="Google Shape;354;g3fb97dae5de_0_1"/>
          <p:cNvCxnSpPr/>
          <p:nvPr/>
        </p:nvCxnSpPr>
        <p:spPr>
          <a:xfrm>
            <a:off x="6236207" y="3136392"/>
            <a:ext cx="5367600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5" name="Google Shape;355;g3fb97dae5de_0_1"/>
          <p:cNvSpPr txBox="1"/>
          <p:nvPr/>
        </p:nvSpPr>
        <p:spPr>
          <a:xfrm>
            <a:off x="813816" y="3364992"/>
            <a:ext cx="4882800" cy="8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Someone whose needs are not met.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g3fb97dae5de_0_1"/>
          <p:cNvSpPr txBox="1"/>
          <p:nvPr/>
        </p:nvSpPr>
        <p:spPr>
          <a:xfrm>
            <a:off x="813825" y="4224500"/>
            <a:ext cx="4818900" cy="12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Perhaps their current approach is too expensive, not performant enough, or not efficient enough.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g3fb97dae5de_0_1"/>
          <p:cNvSpPr txBox="1"/>
          <p:nvPr/>
        </p:nvSpPr>
        <p:spPr>
          <a:xfrm>
            <a:off x="6473952" y="3364992"/>
            <a:ext cx="4882800" cy="8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Someone with little data.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g3fb97dae5de_0_1"/>
          <p:cNvSpPr txBox="1"/>
          <p:nvPr/>
        </p:nvSpPr>
        <p:spPr>
          <a:xfrm>
            <a:off x="6473950" y="4224476"/>
            <a:ext cx="4818900" cy="12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They might work in a data-constrained environment, such as health care.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g3fb97dae5de_0_1"/>
          <p:cNvSpPr txBox="1"/>
          <p:nvPr/>
        </p:nvSpPr>
        <p:spPr>
          <a:xfrm>
            <a:off x="603504" y="6071616"/>
            <a:ext cx="10789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Commercial priority: validate the strongest initial customer segment.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fb97dae5de_0_121"/>
          <p:cNvSpPr/>
          <p:nvPr/>
        </p:nvSpPr>
        <p:spPr>
          <a:xfrm>
            <a:off x="402336" y="246888"/>
            <a:ext cx="11384400" cy="338400"/>
          </a:xfrm>
          <a:prstGeom prst="roundRect">
            <a:avLst>
              <a:gd fmla="val 130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3fb97dae5de_0_121"/>
          <p:cNvSpPr/>
          <p:nvPr/>
        </p:nvSpPr>
        <p:spPr>
          <a:xfrm>
            <a:off x="548640" y="370332"/>
            <a:ext cx="16500" cy="915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g3fb97dae5de_0_121"/>
          <p:cNvSpPr/>
          <p:nvPr/>
        </p:nvSpPr>
        <p:spPr>
          <a:xfrm>
            <a:off x="593445" y="329184"/>
            <a:ext cx="16500" cy="1737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g3fb97dae5de_0_121"/>
          <p:cNvSpPr/>
          <p:nvPr/>
        </p:nvSpPr>
        <p:spPr>
          <a:xfrm>
            <a:off x="638251" y="301752"/>
            <a:ext cx="16500" cy="2286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g3fb97dae5de_0_121"/>
          <p:cNvSpPr/>
          <p:nvPr/>
        </p:nvSpPr>
        <p:spPr>
          <a:xfrm>
            <a:off x="683056" y="342900"/>
            <a:ext cx="16500" cy="1464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g3fb97dae5de_0_121"/>
          <p:cNvSpPr/>
          <p:nvPr/>
        </p:nvSpPr>
        <p:spPr>
          <a:xfrm>
            <a:off x="727862" y="374904"/>
            <a:ext cx="16500" cy="822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g3fb97dae5de_0_121"/>
          <p:cNvSpPr txBox="1"/>
          <p:nvPr/>
        </p:nvSpPr>
        <p:spPr>
          <a:xfrm>
            <a:off x="905256" y="341071"/>
            <a:ext cx="31089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g3fb97dae5de_0_121"/>
          <p:cNvSpPr txBox="1"/>
          <p:nvPr/>
        </p:nvSpPr>
        <p:spPr>
          <a:xfrm>
            <a:off x="8394192" y="341071"/>
            <a:ext cx="31365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THE AMBITION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g3fb97dae5de_0_121"/>
          <p:cNvSpPr/>
          <p:nvPr/>
        </p:nvSpPr>
        <p:spPr>
          <a:xfrm>
            <a:off x="4965192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g3fb97dae5de_0_121"/>
          <p:cNvSpPr/>
          <p:nvPr/>
        </p:nvSpPr>
        <p:spPr>
          <a:xfrm>
            <a:off x="5123383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g3fb97dae5de_0_121"/>
          <p:cNvSpPr/>
          <p:nvPr/>
        </p:nvSpPr>
        <p:spPr>
          <a:xfrm>
            <a:off x="5281574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g3fb97dae5de_0_121"/>
          <p:cNvSpPr/>
          <p:nvPr/>
        </p:nvSpPr>
        <p:spPr>
          <a:xfrm>
            <a:off x="5439765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g3fb97dae5de_0_121"/>
          <p:cNvSpPr/>
          <p:nvPr/>
        </p:nvSpPr>
        <p:spPr>
          <a:xfrm>
            <a:off x="5597956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g3fb97dae5de_0_121"/>
          <p:cNvSpPr/>
          <p:nvPr/>
        </p:nvSpPr>
        <p:spPr>
          <a:xfrm>
            <a:off x="5756148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g3fb97dae5de_0_121"/>
          <p:cNvSpPr/>
          <p:nvPr/>
        </p:nvSpPr>
        <p:spPr>
          <a:xfrm>
            <a:off x="5914339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g3fb97dae5de_0_121"/>
          <p:cNvSpPr/>
          <p:nvPr/>
        </p:nvSpPr>
        <p:spPr>
          <a:xfrm>
            <a:off x="6072530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g3fb97dae5de_0_121"/>
          <p:cNvSpPr/>
          <p:nvPr/>
        </p:nvSpPr>
        <p:spPr>
          <a:xfrm>
            <a:off x="6230721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g3fb97dae5de_0_121"/>
          <p:cNvSpPr/>
          <p:nvPr/>
        </p:nvSpPr>
        <p:spPr>
          <a:xfrm>
            <a:off x="6388912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g3fb97dae5de_0_121"/>
          <p:cNvSpPr/>
          <p:nvPr/>
        </p:nvSpPr>
        <p:spPr>
          <a:xfrm>
            <a:off x="6547104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g3fb97dae5de_0_121"/>
          <p:cNvSpPr/>
          <p:nvPr/>
        </p:nvSpPr>
        <p:spPr>
          <a:xfrm>
            <a:off x="6705295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fb97dae5de_0_121"/>
          <p:cNvSpPr/>
          <p:nvPr/>
        </p:nvSpPr>
        <p:spPr>
          <a:xfrm>
            <a:off x="6863486" y="383133"/>
            <a:ext cx="155400" cy="78600"/>
          </a:xfrm>
          <a:prstGeom prst="roundRect">
            <a:avLst>
              <a:gd fmla="val 25000" name="adj"/>
            </a:avLst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5" name="Google Shape;385;g3fb97dae5de_0_121"/>
          <p:cNvCxnSpPr/>
          <p:nvPr/>
        </p:nvCxnSpPr>
        <p:spPr>
          <a:xfrm>
            <a:off x="539496" y="6478524"/>
            <a:ext cx="11119200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6" name="Google Shape;386;g3fb97dae5de_0_121"/>
          <p:cNvSpPr txBox="1"/>
          <p:nvPr/>
        </p:nvSpPr>
        <p:spPr>
          <a:xfrm>
            <a:off x="548640" y="6583680"/>
            <a:ext cx="54864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SPEECH / LANGUAGE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g3fb97dae5de_0_121"/>
          <p:cNvSpPr txBox="1"/>
          <p:nvPr/>
        </p:nvSpPr>
        <p:spPr>
          <a:xfrm>
            <a:off x="10616184" y="6574536"/>
            <a:ext cx="10149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06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g3fb97dae5de_0_121"/>
          <p:cNvSpPr txBox="1"/>
          <p:nvPr/>
        </p:nvSpPr>
        <p:spPr>
          <a:xfrm>
            <a:off x="539496" y="1490472"/>
            <a:ext cx="7406700" cy="22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Let’s take a look at some of our solutions.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g3fb97dae5de_0_121"/>
          <p:cNvSpPr txBox="1"/>
          <p:nvPr/>
        </p:nvSpPr>
        <p:spPr>
          <a:xfrm>
            <a:off x="585216" y="4251960"/>
            <a:ext cx="7452300" cy="8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You can view a folder of our audio examples here.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0" name="Google Shape;390;g3fb97dae5de_0_121"/>
          <p:cNvCxnSpPr/>
          <p:nvPr/>
        </p:nvCxnSpPr>
        <p:spPr>
          <a:xfrm>
            <a:off x="585216" y="5577840"/>
            <a:ext cx="7516500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1" name="Google Shape;391;g3fb97dae5de_0_121"/>
          <p:cNvSpPr/>
          <p:nvPr/>
        </p:nvSpPr>
        <p:spPr>
          <a:xfrm>
            <a:off x="8247888" y="1490472"/>
            <a:ext cx="3374100" cy="4398300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g3fb97dae5de_0_121">
            <a:hlinkClick r:id="rId3"/>
          </p:cNvPr>
          <p:cNvSpPr txBox="1"/>
          <p:nvPr/>
        </p:nvSpPr>
        <p:spPr>
          <a:xfrm>
            <a:off x="585216" y="5184648"/>
            <a:ext cx="74067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audiodynamics.dev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g3fb97dae5de_0_121"/>
          <p:cNvSpPr txBox="1"/>
          <p:nvPr/>
        </p:nvSpPr>
        <p:spPr>
          <a:xfrm>
            <a:off x="8476488" y="1719072"/>
            <a:ext cx="2926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EXPLORE THE DEMOS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Valid QR code whose encoded modules form a five-bar audio waveform. Opens audiodynamics.dev with a numeric fragment used for the QArt encoding." id="394" name="Google Shape;394;g3fb97dae5de_0_12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17636" y="2231136"/>
            <a:ext cx="2834641" cy="2834641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g3fb97dae5de_0_121"/>
          <p:cNvSpPr txBox="1"/>
          <p:nvPr/>
        </p:nvSpPr>
        <p:spPr>
          <a:xfrm>
            <a:off x="8467344" y="5266944"/>
            <a:ext cx="29352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SCAN TO OPEN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"/>
          <p:cNvSpPr/>
          <p:nvPr/>
        </p:nvSpPr>
        <p:spPr>
          <a:xfrm>
            <a:off x="402336" y="246888"/>
            <a:ext cx="11384280" cy="338328"/>
          </a:xfrm>
          <a:prstGeom prst="roundRect">
            <a:avLst>
              <a:gd fmla="val 130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6"/>
          <p:cNvSpPr/>
          <p:nvPr/>
        </p:nvSpPr>
        <p:spPr>
          <a:xfrm>
            <a:off x="548640" y="370332"/>
            <a:ext cx="16459" cy="9144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6"/>
          <p:cNvSpPr/>
          <p:nvPr/>
        </p:nvSpPr>
        <p:spPr>
          <a:xfrm>
            <a:off x="593445" y="329184"/>
            <a:ext cx="16459" cy="17373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6"/>
          <p:cNvSpPr/>
          <p:nvPr/>
        </p:nvSpPr>
        <p:spPr>
          <a:xfrm>
            <a:off x="638251" y="301752"/>
            <a:ext cx="16459" cy="2286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6"/>
          <p:cNvSpPr/>
          <p:nvPr/>
        </p:nvSpPr>
        <p:spPr>
          <a:xfrm>
            <a:off x="683056" y="342900"/>
            <a:ext cx="16459" cy="14630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6"/>
          <p:cNvSpPr/>
          <p:nvPr/>
        </p:nvSpPr>
        <p:spPr>
          <a:xfrm>
            <a:off x="727862" y="374904"/>
            <a:ext cx="16459" cy="8229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6"/>
          <p:cNvSpPr txBox="1"/>
          <p:nvPr/>
        </p:nvSpPr>
        <p:spPr>
          <a:xfrm>
            <a:off x="905256" y="341071"/>
            <a:ext cx="310896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6"/>
          <p:cNvSpPr txBox="1"/>
          <p:nvPr/>
        </p:nvSpPr>
        <p:spPr>
          <a:xfrm>
            <a:off x="8394192" y="341071"/>
            <a:ext cx="31363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DEMO / 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6"/>
          <p:cNvSpPr/>
          <p:nvPr/>
        </p:nvSpPr>
        <p:spPr>
          <a:xfrm>
            <a:off x="496519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6"/>
          <p:cNvSpPr/>
          <p:nvPr/>
        </p:nvSpPr>
        <p:spPr>
          <a:xfrm>
            <a:off x="5123383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6"/>
          <p:cNvSpPr/>
          <p:nvPr/>
        </p:nvSpPr>
        <p:spPr>
          <a:xfrm>
            <a:off x="528157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6"/>
          <p:cNvSpPr/>
          <p:nvPr/>
        </p:nvSpPr>
        <p:spPr>
          <a:xfrm>
            <a:off x="543976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6"/>
          <p:cNvSpPr/>
          <p:nvPr/>
        </p:nvSpPr>
        <p:spPr>
          <a:xfrm>
            <a:off x="559795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6"/>
          <p:cNvSpPr/>
          <p:nvPr/>
        </p:nvSpPr>
        <p:spPr>
          <a:xfrm>
            <a:off x="5756148" y="383133"/>
            <a:ext cx="155448" cy="78638"/>
          </a:xfrm>
          <a:prstGeom prst="roundRect">
            <a:avLst>
              <a:gd fmla="val 25000" name="adj"/>
            </a:avLst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6"/>
          <p:cNvSpPr/>
          <p:nvPr/>
        </p:nvSpPr>
        <p:spPr>
          <a:xfrm>
            <a:off x="5914339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6"/>
          <p:cNvSpPr/>
          <p:nvPr/>
        </p:nvSpPr>
        <p:spPr>
          <a:xfrm>
            <a:off x="6072530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6"/>
          <p:cNvSpPr/>
          <p:nvPr/>
        </p:nvSpPr>
        <p:spPr>
          <a:xfrm>
            <a:off x="6230721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6"/>
          <p:cNvSpPr/>
          <p:nvPr/>
        </p:nvSpPr>
        <p:spPr>
          <a:xfrm>
            <a:off x="638891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6"/>
          <p:cNvSpPr/>
          <p:nvPr/>
        </p:nvSpPr>
        <p:spPr>
          <a:xfrm>
            <a:off x="654710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6"/>
          <p:cNvSpPr/>
          <p:nvPr/>
        </p:nvSpPr>
        <p:spPr>
          <a:xfrm>
            <a:off x="670529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6"/>
          <p:cNvSpPr/>
          <p:nvPr/>
        </p:nvSpPr>
        <p:spPr>
          <a:xfrm>
            <a:off x="686348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1" name="Google Shape;421;p6"/>
          <p:cNvCxnSpPr/>
          <p:nvPr/>
        </p:nvCxnSpPr>
        <p:spPr>
          <a:xfrm>
            <a:off x="539496" y="6478524"/>
            <a:ext cx="11119104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2" name="Google Shape;422;p6">
            <a:hlinkClick r:id="rId3"/>
          </p:cNvPr>
          <p:cNvSpPr txBox="1"/>
          <p:nvPr/>
        </p:nvSpPr>
        <p:spPr>
          <a:xfrm>
            <a:off x="548640" y="6583680"/>
            <a:ext cx="54864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WATCH ONLINE / audiodynamics.dev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6"/>
          <p:cNvSpPr txBox="1"/>
          <p:nvPr/>
        </p:nvSpPr>
        <p:spPr>
          <a:xfrm>
            <a:off x="10616184" y="6574536"/>
            <a:ext cx="1014984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07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6"/>
          <p:cNvSpPr txBox="1"/>
          <p:nvPr/>
        </p:nvSpPr>
        <p:spPr>
          <a:xfrm>
            <a:off x="576072" y="859536"/>
            <a:ext cx="1078992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RECORDED PERFORMANCE STUDY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6"/>
          <p:cNvSpPr txBox="1"/>
          <p:nvPr/>
        </p:nvSpPr>
        <p:spPr>
          <a:xfrm>
            <a:off x="557784" y="1243584"/>
            <a:ext cx="1088136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One song. Two languages.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6"/>
          <p:cNvSpPr/>
          <p:nvPr/>
        </p:nvSpPr>
        <p:spPr>
          <a:xfrm>
            <a:off x="576072" y="2258568"/>
            <a:ext cx="7479792" cy="4206240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6"/>
          <p:cNvSpPr/>
          <p:nvPr/>
        </p:nvSpPr>
        <p:spPr>
          <a:xfrm>
            <a:off x="8302752" y="2258568"/>
            <a:ext cx="3310200" cy="3968400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6"/>
          <p:cNvSpPr txBox="1"/>
          <p:nvPr/>
        </p:nvSpPr>
        <p:spPr>
          <a:xfrm>
            <a:off x="8503920" y="2423160"/>
            <a:ext cx="27432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CHINESE → ENGLISH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9" name="Google Shape;429;p6"/>
          <p:cNvCxnSpPr/>
          <p:nvPr/>
        </p:nvCxnSpPr>
        <p:spPr>
          <a:xfrm>
            <a:off x="8311896" y="2770632"/>
            <a:ext cx="3291840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0" name="Google Shape;430;p6"/>
          <p:cNvSpPr txBox="1"/>
          <p:nvPr/>
        </p:nvSpPr>
        <p:spPr>
          <a:xfrm>
            <a:off x="8531352" y="2999232"/>
            <a:ext cx="27432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00:28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6"/>
          <p:cNvSpPr txBox="1"/>
          <p:nvPr/>
        </p:nvSpPr>
        <p:spPr>
          <a:xfrm>
            <a:off x="8522208" y="3319272"/>
            <a:ext cx="2852928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Original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Chinese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2" name="Google Shape;432;p6"/>
          <p:cNvCxnSpPr/>
          <p:nvPr/>
        </p:nvCxnSpPr>
        <p:spPr>
          <a:xfrm>
            <a:off x="8522208" y="4261104"/>
            <a:ext cx="2862072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3" name="Google Shape;433;p6"/>
          <p:cNvSpPr txBox="1"/>
          <p:nvPr/>
        </p:nvSpPr>
        <p:spPr>
          <a:xfrm>
            <a:off x="8531352" y="4553712"/>
            <a:ext cx="27432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00:58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6"/>
          <p:cNvSpPr txBox="1"/>
          <p:nvPr/>
        </p:nvSpPr>
        <p:spPr>
          <a:xfrm>
            <a:off x="8522208" y="4882896"/>
            <a:ext cx="2852928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Generated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English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6"/>
          <p:cNvSpPr txBox="1"/>
          <p:nvPr/>
        </p:nvSpPr>
        <p:spPr>
          <a:xfrm>
            <a:off x="8531321" y="5751566"/>
            <a:ext cx="28347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challenge: preserving meaning and pacing across languages.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corded Chinese-English song comparison. Original source video embedded without re-encoding." id="436" name="Google Shape;43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4360" y="2276856"/>
            <a:ext cx="7443216" cy="4187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"/>
          <p:cNvSpPr/>
          <p:nvPr/>
        </p:nvSpPr>
        <p:spPr>
          <a:xfrm>
            <a:off x="402336" y="246888"/>
            <a:ext cx="11384280" cy="338328"/>
          </a:xfrm>
          <a:prstGeom prst="roundRect">
            <a:avLst>
              <a:gd fmla="val 130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7"/>
          <p:cNvSpPr/>
          <p:nvPr/>
        </p:nvSpPr>
        <p:spPr>
          <a:xfrm>
            <a:off x="548640" y="370332"/>
            <a:ext cx="16459" cy="9144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7"/>
          <p:cNvSpPr/>
          <p:nvPr/>
        </p:nvSpPr>
        <p:spPr>
          <a:xfrm>
            <a:off x="593445" y="329184"/>
            <a:ext cx="16459" cy="17373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7"/>
          <p:cNvSpPr/>
          <p:nvPr/>
        </p:nvSpPr>
        <p:spPr>
          <a:xfrm>
            <a:off x="638251" y="301752"/>
            <a:ext cx="16459" cy="2286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7"/>
          <p:cNvSpPr/>
          <p:nvPr/>
        </p:nvSpPr>
        <p:spPr>
          <a:xfrm>
            <a:off x="683056" y="342900"/>
            <a:ext cx="16459" cy="14630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7"/>
          <p:cNvSpPr/>
          <p:nvPr/>
        </p:nvSpPr>
        <p:spPr>
          <a:xfrm>
            <a:off x="727862" y="374904"/>
            <a:ext cx="16459" cy="8229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7"/>
          <p:cNvSpPr txBox="1"/>
          <p:nvPr/>
        </p:nvSpPr>
        <p:spPr>
          <a:xfrm>
            <a:off x="905256" y="341071"/>
            <a:ext cx="310896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7"/>
          <p:cNvSpPr txBox="1"/>
          <p:nvPr/>
        </p:nvSpPr>
        <p:spPr>
          <a:xfrm>
            <a:off x="8394192" y="341071"/>
            <a:ext cx="31363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DEMO / 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7"/>
          <p:cNvSpPr/>
          <p:nvPr/>
        </p:nvSpPr>
        <p:spPr>
          <a:xfrm>
            <a:off x="496519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7"/>
          <p:cNvSpPr/>
          <p:nvPr/>
        </p:nvSpPr>
        <p:spPr>
          <a:xfrm>
            <a:off x="5123383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7"/>
          <p:cNvSpPr/>
          <p:nvPr/>
        </p:nvSpPr>
        <p:spPr>
          <a:xfrm>
            <a:off x="528157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7"/>
          <p:cNvSpPr/>
          <p:nvPr/>
        </p:nvSpPr>
        <p:spPr>
          <a:xfrm>
            <a:off x="543976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7"/>
          <p:cNvSpPr/>
          <p:nvPr/>
        </p:nvSpPr>
        <p:spPr>
          <a:xfrm>
            <a:off x="559795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7"/>
          <p:cNvSpPr/>
          <p:nvPr/>
        </p:nvSpPr>
        <p:spPr>
          <a:xfrm>
            <a:off x="5756148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7"/>
          <p:cNvSpPr/>
          <p:nvPr/>
        </p:nvSpPr>
        <p:spPr>
          <a:xfrm>
            <a:off x="5914339" y="383133"/>
            <a:ext cx="155448" cy="78638"/>
          </a:xfrm>
          <a:prstGeom prst="roundRect">
            <a:avLst>
              <a:gd fmla="val 25000" name="adj"/>
            </a:avLst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7"/>
          <p:cNvSpPr/>
          <p:nvPr/>
        </p:nvSpPr>
        <p:spPr>
          <a:xfrm>
            <a:off x="6072530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7"/>
          <p:cNvSpPr/>
          <p:nvPr/>
        </p:nvSpPr>
        <p:spPr>
          <a:xfrm>
            <a:off x="6230721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7"/>
          <p:cNvSpPr/>
          <p:nvPr/>
        </p:nvSpPr>
        <p:spPr>
          <a:xfrm>
            <a:off x="638891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7"/>
          <p:cNvSpPr/>
          <p:nvPr/>
        </p:nvSpPr>
        <p:spPr>
          <a:xfrm>
            <a:off x="654710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7"/>
          <p:cNvSpPr/>
          <p:nvPr/>
        </p:nvSpPr>
        <p:spPr>
          <a:xfrm>
            <a:off x="670529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7"/>
          <p:cNvSpPr/>
          <p:nvPr/>
        </p:nvSpPr>
        <p:spPr>
          <a:xfrm>
            <a:off x="686348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2" name="Google Shape;462;p7"/>
          <p:cNvCxnSpPr/>
          <p:nvPr/>
        </p:nvCxnSpPr>
        <p:spPr>
          <a:xfrm>
            <a:off x="539496" y="6478524"/>
            <a:ext cx="11119104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3" name="Google Shape;463;p7">
            <a:hlinkClick r:id="rId3"/>
          </p:cNvPr>
          <p:cNvSpPr txBox="1"/>
          <p:nvPr/>
        </p:nvSpPr>
        <p:spPr>
          <a:xfrm>
            <a:off x="548640" y="6583680"/>
            <a:ext cx="54864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WATCH ONLINE / audiodynamics.dev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7"/>
          <p:cNvSpPr txBox="1"/>
          <p:nvPr/>
        </p:nvSpPr>
        <p:spPr>
          <a:xfrm>
            <a:off x="10616184" y="6574536"/>
            <a:ext cx="1014984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08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7"/>
          <p:cNvSpPr txBox="1"/>
          <p:nvPr/>
        </p:nvSpPr>
        <p:spPr>
          <a:xfrm>
            <a:off x="576072" y="859536"/>
            <a:ext cx="1078992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RECORDED PERFORMANCE STUDY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7"/>
          <p:cNvSpPr txBox="1"/>
          <p:nvPr/>
        </p:nvSpPr>
        <p:spPr>
          <a:xfrm>
            <a:off x="557784" y="1243584"/>
            <a:ext cx="1088136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One scene. Three performances.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7"/>
          <p:cNvSpPr/>
          <p:nvPr/>
        </p:nvSpPr>
        <p:spPr>
          <a:xfrm>
            <a:off x="576072" y="2258568"/>
            <a:ext cx="7479792" cy="4206240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7"/>
          <p:cNvSpPr/>
          <p:nvPr/>
        </p:nvSpPr>
        <p:spPr>
          <a:xfrm>
            <a:off x="8302752" y="2258568"/>
            <a:ext cx="3310200" cy="3968400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7"/>
          <p:cNvSpPr txBox="1"/>
          <p:nvPr/>
        </p:nvSpPr>
        <p:spPr>
          <a:xfrm>
            <a:off x="8503920" y="2423160"/>
            <a:ext cx="27432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JAPANESE → ENGLISH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0" name="Google Shape;470;p7"/>
          <p:cNvCxnSpPr/>
          <p:nvPr/>
        </p:nvCxnSpPr>
        <p:spPr>
          <a:xfrm>
            <a:off x="8311896" y="2770632"/>
            <a:ext cx="3291840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1" name="Google Shape;471;p7"/>
          <p:cNvSpPr txBox="1"/>
          <p:nvPr/>
        </p:nvSpPr>
        <p:spPr>
          <a:xfrm>
            <a:off x="8531352" y="2907792"/>
            <a:ext cx="34747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7"/>
          <p:cNvSpPr txBox="1"/>
          <p:nvPr/>
        </p:nvSpPr>
        <p:spPr>
          <a:xfrm>
            <a:off x="8961120" y="2889504"/>
            <a:ext cx="2350008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</a:pPr>
            <a:r>
              <a:rPr b="1" i="0" lang="en-US" sz="168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Original Japanese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7"/>
          <p:cNvSpPr txBox="1"/>
          <p:nvPr/>
        </p:nvSpPr>
        <p:spPr>
          <a:xfrm>
            <a:off x="8961120" y="3246120"/>
            <a:ext cx="2340864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/>
              <a:buNone/>
            </a:pPr>
            <a:r>
              <a:rPr b="0" i="0" lang="en-US" sz="146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Source performance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4" name="Google Shape;474;p7"/>
          <p:cNvCxnSpPr/>
          <p:nvPr/>
        </p:nvCxnSpPr>
        <p:spPr>
          <a:xfrm>
            <a:off x="8522208" y="3611880"/>
            <a:ext cx="2862072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5" name="Google Shape;475;p7"/>
          <p:cNvSpPr txBox="1"/>
          <p:nvPr/>
        </p:nvSpPr>
        <p:spPr>
          <a:xfrm>
            <a:off x="8531352" y="3831336"/>
            <a:ext cx="34747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7"/>
          <p:cNvSpPr txBox="1"/>
          <p:nvPr/>
        </p:nvSpPr>
        <p:spPr>
          <a:xfrm>
            <a:off x="8961120" y="3813048"/>
            <a:ext cx="2350008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</a:pPr>
            <a:r>
              <a:rPr b="1" i="0" lang="en-US" sz="168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Previous English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7"/>
          <p:cNvSpPr txBox="1"/>
          <p:nvPr/>
        </p:nvSpPr>
        <p:spPr>
          <a:xfrm>
            <a:off x="8961120" y="4169664"/>
            <a:ext cx="2340864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/>
              <a:buNone/>
            </a:pPr>
            <a:r>
              <a:rPr b="0" i="0" lang="en-US" sz="146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Earlier version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8" name="Google Shape;478;p7"/>
          <p:cNvCxnSpPr/>
          <p:nvPr/>
        </p:nvCxnSpPr>
        <p:spPr>
          <a:xfrm>
            <a:off x="8522208" y="4535424"/>
            <a:ext cx="2862072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9" name="Google Shape;479;p7"/>
          <p:cNvSpPr txBox="1"/>
          <p:nvPr/>
        </p:nvSpPr>
        <p:spPr>
          <a:xfrm>
            <a:off x="8531352" y="4754880"/>
            <a:ext cx="34747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7"/>
          <p:cNvSpPr txBox="1"/>
          <p:nvPr/>
        </p:nvSpPr>
        <p:spPr>
          <a:xfrm>
            <a:off x="8961120" y="4736592"/>
            <a:ext cx="2350008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</a:pPr>
            <a:r>
              <a:rPr b="1" i="0" lang="en-US" sz="168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New English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7"/>
          <p:cNvSpPr txBox="1"/>
          <p:nvPr/>
        </p:nvSpPr>
        <p:spPr>
          <a:xfrm>
            <a:off x="8961120" y="5093208"/>
            <a:ext cx="2340864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/>
              <a:buNone/>
            </a:pPr>
            <a:r>
              <a:rPr b="0" i="0" lang="en-US" sz="146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Experimental audition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7"/>
          <p:cNvSpPr txBox="1"/>
          <p:nvPr/>
        </p:nvSpPr>
        <p:spPr>
          <a:xfrm>
            <a:off x="8522208" y="5833872"/>
            <a:ext cx="28346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80"/>
              <a:buFont typeface="Arial"/>
              <a:buNone/>
            </a:pPr>
            <a:r>
              <a:rPr b="0" i="0" lang="en-US" sz="118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Here’s another real world use case.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corded Japanese-English dialogue comparison. Original source video embedded without re-encoding." id="483" name="Google Shape;48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4360" y="2276856"/>
            <a:ext cx="7443216" cy="4187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EDE8"/>
        </a:solidFill>
      </p:bgPr>
    </p:bg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"/>
          <p:cNvSpPr/>
          <p:nvPr/>
        </p:nvSpPr>
        <p:spPr>
          <a:xfrm>
            <a:off x="402336" y="246888"/>
            <a:ext cx="11384280" cy="338328"/>
          </a:xfrm>
          <a:prstGeom prst="roundRect">
            <a:avLst>
              <a:gd fmla="val 13000" name="adj"/>
            </a:avLst>
          </a:prstGeom>
          <a:solidFill>
            <a:srgbClr val="E2E2DC"/>
          </a:solidFill>
          <a:ln cap="flat" cmpd="sng" w="9525">
            <a:solidFill>
              <a:srgbClr val="C1C1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4"/>
          <p:cNvSpPr/>
          <p:nvPr/>
        </p:nvSpPr>
        <p:spPr>
          <a:xfrm>
            <a:off x="548640" y="370332"/>
            <a:ext cx="16459" cy="9144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4"/>
          <p:cNvSpPr/>
          <p:nvPr/>
        </p:nvSpPr>
        <p:spPr>
          <a:xfrm>
            <a:off x="593445" y="329184"/>
            <a:ext cx="16459" cy="173736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4"/>
          <p:cNvSpPr/>
          <p:nvPr/>
        </p:nvSpPr>
        <p:spPr>
          <a:xfrm>
            <a:off x="638251" y="301752"/>
            <a:ext cx="16459" cy="22860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4"/>
          <p:cNvSpPr/>
          <p:nvPr/>
        </p:nvSpPr>
        <p:spPr>
          <a:xfrm>
            <a:off x="683056" y="342900"/>
            <a:ext cx="16459" cy="146304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4"/>
          <p:cNvSpPr/>
          <p:nvPr/>
        </p:nvSpPr>
        <p:spPr>
          <a:xfrm>
            <a:off x="727862" y="374904"/>
            <a:ext cx="16459" cy="82296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4"/>
          <p:cNvSpPr txBox="1"/>
          <p:nvPr/>
        </p:nvSpPr>
        <p:spPr>
          <a:xfrm>
            <a:off x="905256" y="341071"/>
            <a:ext cx="310896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4"/>
          <p:cNvSpPr txBox="1"/>
          <p:nvPr/>
        </p:nvSpPr>
        <p:spPr>
          <a:xfrm>
            <a:off x="8394192" y="341071"/>
            <a:ext cx="31363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35353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MARKET SIZE + OPPORTUNITY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4"/>
          <p:cNvSpPr/>
          <p:nvPr/>
        </p:nvSpPr>
        <p:spPr>
          <a:xfrm>
            <a:off x="496519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4"/>
          <p:cNvSpPr/>
          <p:nvPr/>
        </p:nvSpPr>
        <p:spPr>
          <a:xfrm>
            <a:off x="5123383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4"/>
          <p:cNvSpPr/>
          <p:nvPr/>
        </p:nvSpPr>
        <p:spPr>
          <a:xfrm>
            <a:off x="528157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4"/>
          <p:cNvSpPr/>
          <p:nvPr/>
        </p:nvSpPr>
        <p:spPr>
          <a:xfrm>
            <a:off x="5439765" y="383133"/>
            <a:ext cx="155448" cy="78638"/>
          </a:xfrm>
          <a:prstGeom prst="roundRect">
            <a:avLst>
              <a:gd fmla="val 25000" name="adj"/>
            </a:avLst>
          </a:prstGeom>
          <a:solidFill>
            <a:srgbClr val="1515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4"/>
          <p:cNvSpPr/>
          <p:nvPr/>
        </p:nvSpPr>
        <p:spPr>
          <a:xfrm>
            <a:off x="559795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4"/>
          <p:cNvSpPr/>
          <p:nvPr/>
        </p:nvSpPr>
        <p:spPr>
          <a:xfrm>
            <a:off x="5756148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4"/>
          <p:cNvSpPr/>
          <p:nvPr/>
        </p:nvSpPr>
        <p:spPr>
          <a:xfrm>
            <a:off x="5914339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4"/>
          <p:cNvSpPr/>
          <p:nvPr/>
        </p:nvSpPr>
        <p:spPr>
          <a:xfrm>
            <a:off x="6072530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4"/>
          <p:cNvSpPr/>
          <p:nvPr/>
        </p:nvSpPr>
        <p:spPr>
          <a:xfrm>
            <a:off x="6230721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4"/>
          <p:cNvSpPr/>
          <p:nvPr/>
        </p:nvSpPr>
        <p:spPr>
          <a:xfrm>
            <a:off x="638891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4"/>
          <p:cNvSpPr/>
          <p:nvPr/>
        </p:nvSpPr>
        <p:spPr>
          <a:xfrm>
            <a:off x="654710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4"/>
          <p:cNvSpPr/>
          <p:nvPr/>
        </p:nvSpPr>
        <p:spPr>
          <a:xfrm>
            <a:off x="670529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4"/>
          <p:cNvSpPr/>
          <p:nvPr/>
        </p:nvSpPr>
        <p:spPr>
          <a:xfrm>
            <a:off x="686348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09" name="Google Shape;509;p4"/>
          <p:cNvCxnSpPr/>
          <p:nvPr/>
        </p:nvCxnSpPr>
        <p:spPr>
          <a:xfrm>
            <a:off x="539496" y="6478524"/>
            <a:ext cx="11119104" cy="0"/>
          </a:xfrm>
          <a:prstGeom prst="straightConnector1">
            <a:avLst/>
          </a:prstGeom>
          <a:noFill/>
          <a:ln cap="flat" cmpd="sng" w="9525">
            <a:solidFill>
              <a:srgbClr val="C1C1B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0" name="Google Shape;510;p4"/>
          <p:cNvSpPr txBox="1"/>
          <p:nvPr/>
        </p:nvSpPr>
        <p:spPr>
          <a:xfrm>
            <a:off x="548640" y="6583680"/>
            <a:ext cx="54864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535353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SPEECH / LANGUAGE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4"/>
          <p:cNvSpPr txBox="1"/>
          <p:nvPr/>
        </p:nvSpPr>
        <p:spPr>
          <a:xfrm>
            <a:off x="10616184" y="6574536"/>
            <a:ext cx="1014984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535353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09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4"/>
          <p:cNvSpPr txBox="1"/>
          <p:nvPr/>
        </p:nvSpPr>
        <p:spPr>
          <a:xfrm>
            <a:off x="576072" y="859536"/>
            <a:ext cx="1078992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535353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EXTERNAL MARKET CONTEXT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4"/>
          <p:cNvSpPr txBox="1"/>
          <p:nvPr/>
        </p:nvSpPr>
        <p:spPr>
          <a:xfrm>
            <a:off x="557784" y="1243584"/>
            <a:ext cx="1088136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A large category.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A narrow entry point.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4"/>
          <p:cNvSpPr txBox="1"/>
          <p:nvPr/>
        </p:nvSpPr>
        <p:spPr>
          <a:xfrm>
            <a:off x="585216" y="2542032"/>
            <a:ext cx="740664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535353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GLOBAL AI VOICE GENERATORS · SOFTWARE + SERVICES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4"/>
          <p:cNvSpPr txBox="1"/>
          <p:nvPr/>
        </p:nvSpPr>
        <p:spPr>
          <a:xfrm>
            <a:off x="594360" y="3026664"/>
            <a:ext cx="36576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535353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2026 / ESTIMATE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4"/>
          <p:cNvSpPr txBox="1"/>
          <p:nvPr/>
        </p:nvSpPr>
        <p:spPr>
          <a:xfrm>
            <a:off x="594360" y="3310128"/>
            <a:ext cx="33832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37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$7.7B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4"/>
          <p:cNvSpPr/>
          <p:nvPr/>
        </p:nvSpPr>
        <p:spPr>
          <a:xfrm>
            <a:off x="594360" y="4023360"/>
            <a:ext cx="2309279" cy="109728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4"/>
          <p:cNvSpPr txBox="1"/>
          <p:nvPr/>
        </p:nvSpPr>
        <p:spPr>
          <a:xfrm>
            <a:off x="594360" y="4343400"/>
            <a:ext cx="36576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535353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2030 / FORECAST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4"/>
          <p:cNvSpPr txBox="1"/>
          <p:nvPr/>
        </p:nvSpPr>
        <p:spPr>
          <a:xfrm>
            <a:off x="594360" y="4626864"/>
            <a:ext cx="33832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37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$21.8B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4"/>
          <p:cNvSpPr/>
          <p:nvPr/>
        </p:nvSpPr>
        <p:spPr>
          <a:xfrm>
            <a:off x="594360" y="5340096"/>
            <a:ext cx="6537960" cy="109728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4"/>
          <p:cNvSpPr/>
          <p:nvPr/>
        </p:nvSpPr>
        <p:spPr>
          <a:xfrm>
            <a:off x="7772400" y="2560320"/>
            <a:ext cx="3840480" cy="3575304"/>
          </a:xfrm>
          <a:prstGeom prst="roundRect">
            <a:avLst>
              <a:gd fmla="val 3200" name="adj"/>
            </a:avLst>
          </a:prstGeom>
          <a:solidFill>
            <a:srgbClr val="E2E2DC"/>
          </a:solidFill>
          <a:ln cap="flat" cmpd="sng" w="9525">
            <a:solidFill>
              <a:srgbClr val="C1C1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4"/>
          <p:cNvSpPr txBox="1"/>
          <p:nvPr/>
        </p:nvSpPr>
        <p:spPr>
          <a:xfrm>
            <a:off x="7973568" y="2724912"/>
            <a:ext cx="327355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35353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TARGET OPPORTUNITY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3" name="Google Shape;523;p4"/>
          <p:cNvCxnSpPr/>
          <p:nvPr/>
        </p:nvCxnSpPr>
        <p:spPr>
          <a:xfrm>
            <a:off x="7781544" y="3072384"/>
            <a:ext cx="3822192" cy="0"/>
          </a:xfrm>
          <a:prstGeom prst="straightConnector1">
            <a:avLst/>
          </a:prstGeom>
          <a:noFill/>
          <a:ln cap="flat" cmpd="sng" w="9525">
            <a:solidFill>
              <a:srgbClr val="C1C1B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4" name="Google Shape;524;p4"/>
          <p:cNvSpPr txBox="1"/>
          <p:nvPr/>
        </p:nvSpPr>
        <p:spPr>
          <a:xfrm>
            <a:off x="8001000" y="3300984"/>
            <a:ext cx="3383280" cy="1243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Custom speech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where standard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fit is not enough.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4"/>
          <p:cNvSpPr txBox="1"/>
          <p:nvPr/>
        </p:nvSpPr>
        <p:spPr>
          <a:xfrm>
            <a:off x="8010144" y="4681728"/>
            <a:ext cx="3346704" cy="9875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Specific languages.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Specialized workflows.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Limited task-specific audio.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4"/>
          <p:cNvSpPr txBox="1"/>
          <p:nvPr/>
        </p:nvSpPr>
        <p:spPr>
          <a:xfrm>
            <a:off x="594360" y="5971032"/>
            <a:ext cx="6830568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0"/>
              <a:buFont typeface="Arial"/>
              <a:buNone/>
            </a:pPr>
            <a:r>
              <a:rPr b="0" i="0" lang="en-US" sz="133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Category estimates, not our serviceable market or revenue forecast.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4">
            <a:hlinkClick r:id="rId3"/>
          </p:cNvPr>
          <p:cNvSpPr txBox="1"/>
          <p:nvPr/>
        </p:nvSpPr>
        <p:spPr>
          <a:xfrm>
            <a:off x="594360" y="6291072"/>
            <a:ext cx="108813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0" i="0" lang="en-US" sz="96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Source: Grand View Research, AI Voice Generators Market (2024–2030) · accessed 15 Sep 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8"/>
          <p:cNvSpPr/>
          <p:nvPr/>
        </p:nvSpPr>
        <p:spPr>
          <a:xfrm>
            <a:off x="402336" y="246888"/>
            <a:ext cx="11384280" cy="338328"/>
          </a:xfrm>
          <a:prstGeom prst="roundRect">
            <a:avLst>
              <a:gd fmla="val 130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8"/>
          <p:cNvSpPr/>
          <p:nvPr/>
        </p:nvSpPr>
        <p:spPr>
          <a:xfrm>
            <a:off x="548640" y="370332"/>
            <a:ext cx="16459" cy="9144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8"/>
          <p:cNvSpPr/>
          <p:nvPr/>
        </p:nvSpPr>
        <p:spPr>
          <a:xfrm>
            <a:off x="593445" y="329184"/>
            <a:ext cx="16459" cy="17373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8"/>
          <p:cNvSpPr/>
          <p:nvPr/>
        </p:nvSpPr>
        <p:spPr>
          <a:xfrm>
            <a:off x="638251" y="301752"/>
            <a:ext cx="16459" cy="2286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8"/>
          <p:cNvSpPr/>
          <p:nvPr/>
        </p:nvSpPr>
        <p:spPr>
          <a:xfrm>
            <a:off x="683056" y="342900"/>
            <a:ext cx="16459" cy="14630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8"/>
          <p:cNvSpPr/>
          <p:nvPr/>
        </p:nvSpPr>
        <p:spPr>
          <a:xfrm>
            <a:off x="727862" y="374904"/>
            <a:ext cx="16459" cy="8229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8"/>
          <p:cNvSpPr txBox="1"/>
          <p:nvPr/>
        </p:nvSpPr>
        <p:spPr>
          <a:xfrm>
            <a:off x="905256" y="341071"/>
            <a:ext cx="310896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8"/>
          <p:cNvSpPr txBox="1"/>
          <p:nvPr/>
        </p:nvSpPr>
        <p:spPr>
          <a:xfrm>
            <a:off x="8394192" y="341071"/>
            <a:ext cx="31363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COMPETITIVE LANDSCAPE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8"/>
          <p:cNvSpPr/>
          <p:nvPr/>
        </p:nvSpPr>
        <p:spPr>
          <a:xfrm>
            <a:off x="496519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8"/>
          <p:cNvSpPr/>
          <p:nvPr/>
        </p:nvSpPr>
        <p:spPr>
          <a:xfrm>
            <a:off x="5123383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8"/>
          <p:cNvSpPr/>
          <p:nvPr/>
        </p:nvSpPr>
        <p:spPr>
          <a:xfrm>
            <a:off x="528157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8"/>
          <p:cNvSpPr/>
          <p:nvPr/>
        </p:nvSpPr>
        <p:spPr>
          <a:xfrm>
            <a:off x="543976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8"/>
          <p:cNvSpPr/>
          <p:nvPr/>
        </p:nvSpPr>
        <p:spPr>
          <a:xfrm>
            <a:off x="559795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8"/>
          <p:cNvSpPr/>
          <p:nvPr/>
        </p:nvSpPr>
        <p:spPr>
          <a:xfrm>
            <a:off x="5756148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8"/>
          <p:cNvSpPr/>
          <p:nvPr/>
        </p:nvSpPr>
        <p:spPr>
          <a:xfrm>
            <a:off x="5914339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8"/>
          <p:cNvSpPr/>
          <p:nvPr/>
        </p:nvSpPr>
        <p:spPr>
          <a:xfrm>
            <a:off x="6072530" y="383133"/>
            <a:ext cx="155448" cy="78638"/>
          </a:xfrm>
          <a:prstGeom prst="roundRect">
            <a:avLst>
              <a:gd fmla="val 25000" name="adj"/>
            </a:avLst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8"/>
          <p:cNvSpPr/>
          <p:nvPr/>
        </p:nvSpPr>
        <p:spPr>
          <a:xfrm>
            <a:off x="6230721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8"/>
          <p:cNvSpPr/>
          <p:nvPr/>
        </p:nvSpPr>
        <p:spPr>
          <a:xfrm>
            <a:off x="638891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8"/>
          <p:cNvSpPr/>
          <p:nvPr/>
        </p:nvSpPr>
        <p:spPr>
          <a:xfrm>
            <a:off x="654710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8"/>
          <p:cNvSpPr/>
          <p:nvPr/>
        </p:nvSpPr>
        <p:spPr>
          <a:xfrm>
            <a:off x="670529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8"/>
          <p:cNvSpPr/>
          <p:nvPr/>
        </p:nvSpPr>
        <p:spPr>
          <a:xfrm>
            <a:off x="686348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3" name="Google Shape;553;p8"/>
          <p:cNvCxnSpPr/>
          <p:nvPr/>
        </p:nvCxnSpPr>
        <p:spPr>
          <a:xfrm>
            <a:off x="539496" y="6478524"/>
            <a:ext cx="11119104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4" name="Google Shape;554;p8"/>
          <p:cNvSpPr txBox="1"/>
          <p:nvPr/>
        </p:nvSpPr>
        <p:spPr>
          <a:xfrm>
            <a:off x="548640" y="6583680"/>
            <a:ext cx="54864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SPEECH / LANGUAGE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8"/>
          <p:cNvSpPr txBox="1"/>
          <p:nvPr/>
        </p:nvSpPr>
        <p:spPr>
          <a:xfrm>
            <a:off x="10616184" y="6574536"/>
            <a:ext cx="1014984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10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8"/>
          <p:cNvSpPr txBox="1"/>
          <p:nvPr/>
        </p:nvSpPr>
        <p:spPr>
          <a:xfrm>
            <a:off x="576072" y="859536"/>
            <a:ext cx="1078992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SELECTED ALTERNATIVES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8"/>
          <p:cNvSpPr txBox="1"/>
          <p:nvPr/>
        </p:nvSpPr>
        <p:spPr>
          <a:xfrm>
            <a:off x="557784" y="1243584"/>
            <a:ext cx="1088136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Audio is a crowded field, but we believe our solutions are robust.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8"/>
          <p:cNvSpPr txBox="1"/>
          <p:nvPr/>
        </p:nvSpPr>
        <p:spPr>
          <a:xfrm>
            <a:off x="585216" y="2606040"/>
            <a:ext cx="1956816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ALTERNATIVE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8"/>
          <p:cNvSpPr txBox="1"/>
          <p:nvPr/>
        </p:nvSpPr>
        <p:spPr>
          <a:xfrm>
            <a:off x="2770632" y="2606040"/>
            <a:ext cx="432511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Documented capability.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8"/>
          <p:cNvSpPr txBox="1"/>
          <p:nvPr/>
        </p:nvSpPr>
        <p:spPr>
          <a:xfrm>
            <a:off x="7406640" y="2606040"/>
            <a:ext cx="4169663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Goals to validate.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1" name="Google Shape;561;p8"/>
          <p:cNvCxnSpPr/>
          <p:nvPr/>
        </p:nvCxnSpPr>
        <p:spPr>
          <a:xfrm>
            <a:off x="585216" y="2953512"/>
            <a:ext cx="11027664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62" name="Google Shape;562;p8"/>
          <p:cNvSpPr txBox="1"/>
          <p:nvPr/>
        </p:nvSpPr>
        <p:spPr>
          <a:xfrm>
            <a:off x="585216" y="3200400"/>
            <a:ext cx="1956816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0"/>
              <a:buFont typeface="Arial"/>
              <a:buNone/>
            </a:pPr>
            <a:r>
              <a:rPr b="1" i="0" lang="en-US" sz="182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ElevenLabs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8"/>
          <p:cNvSpPr txBox="1"/>
          <p:nvPr/>
        </p:nvSpPr>
        <p:spPr>
          <a:xfrm>
            <a:off x="2770632" y="3200400"/>
            <a:ext cx="4325112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0"/>
              <a:buFont typeface="Arial"/>
              <a:buNone/>
            </a:pPr>
            <a:r>
              <a:rPr b="0" i="0" lang="en-US" sz="186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Multilingual dubbing; speaker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0"/>
              <a:buFont typeface="Arial"/>
              <a:buNone/>
            </a:pPr>
            <a:r>
              <a:rPr b="0" i="0" lang="en-US" sz="186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identity and emotional tone.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8"/>
          <p:cNvSpPr txBox="1"/>
          <p:nvPr/>
        </p:nvSpPr>
        <p:spPr>
          <a:xfrm>
            <a:off x="7406640" y="3200400"/>
            <a:ext cx="4169663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0"/>
              <a:buFont typeface="Arial"/>
              <a:buNone/>
            </a:pPr>
            <a:r>
              <a:rPr b="0" i="0" lang="en-US" sz="186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Live and on-device performance.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5" name="Google Shape;565;p8"/>
          <p:cNvCxnSpPr/>
          <p:nvPr/>
        </p:nvCxnSpPr>
        <p:spPr>
          <a:xfrm>
            <a:off x="585216" y="3831335"/>
            <a:ext cx="11027664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66" name="Google Shape;566;p8"/>
          <p:cNvSpPr txBox="1"/>
          <p:nvPr/>
        </p:nvSpPr>
        <p:spPr>
          <a:xfrm>
            <a:off x="585216" y="3977639"/>
            <a:ext cx="1956816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0"/>
              <a:buFont typeface="Arial"/>
              <a:buNone/>
            </a:pPr>
            <a:r>
              <a:rPr b="1" i="0" lang="en-US" sz="182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Microsoft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0"/>
              <a:buFont typeface="Arial"/>
              <a:buNone/>
            </a:pPr>
            <a:r>
              <a:rPr b="1" i="0" lang="en-US" sz="182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Azure Speech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8"/>
          <p:cNvSpPr txBox="1"/>
          <p:nvPr/>
        </p:nvSpPr>
        <p:spPr>
          <a:xfrm>
            <a:off x="2770632" y="3977639"/>
            <a:ext cx="4325112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0"/>
              <a:buFont typeface="Arial"/>
              <a:buNone/>
            </a:pPr>
            <a:r>
              <a:rPr b="0" i="0" lang="en-US" sz="186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Custom speech recognition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0"/>
              <a:buFont typeface="Arial"/>
              <a:buNone/>
            </a:pPr>
            <a:r>
              <a:rPr b="0" i="0" lang="en-US" sz="186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and custom synthetic voices.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8"/>
          <p:cNvSpPr txBox="1"/>
          <p:nvPr/>
        </p:nvSpPr>
        <p:spPr>
          <a:xfrm>
            <a:off x="7406640" y="3977639"/>
            <a:ext cx="4169663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0"/>
              <a:buFont typeface="Arial"/>
              <a:buNone/>
            </a:pPr>
            <a:r>
              <a:rPr b="0" i="0" lang="en-US" sz="186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Highly expressive audio.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9" name="Google Shape;569;p8"/>
          <p:cNvCxnSpPr/>
          <p:nvPr/>
        </p:nvCxnSpPr>
        <p:spPr>
          <a:xfrm>
            <a:off x="585216" y="4608575"/>
            <a:ext cx="11027664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0" name="Google Shape;570;p8"/>
          <p:cNvSpPr txBox="1"/>
          <p:nvPr/>
        </p:nvSpPr>
        <p:spPr>
          <a:xfrm>
            <a:off x="585216" y="4754880"/>
            <a:ext cx="1956816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0"/>
              <a:buFont typeface="Arial"/>
              <a:buNone/>
            </a:pPr>
            <a:r>
              <a:rPr b="1" i="0" lang="en-US" sz="182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OpenVoice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8"/>
          <p:cNvSpPr txBox="1"/>
          <p:nvPr/>
        </p:nvSpPr>
        <p:spPr>
          <a:xfrm>
            <a:off x="2770632" y="4754880"/>
            <a:ext cx="4325112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0"/>
              <a:buFont typeface="Arial"/>
              <a:buNone/>
            </a:pPr>
            <a:r>
              <a:rPr b="0" i="0" lang="en-US" sz="186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Short-reference voice cloning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0"/>
              <a:buFont typeface="Arial"/>
              <a:buNone/>
            </a:pPr>
            <a:r>
              <a:rPr b="0" i="0" lang="en-US" sz="186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and cross-language style control.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8"/>
          <p:cNvSpPr txBox="1"/>
          <p:nvPr/>
        </p:nvSpPr>
        <p:spPr>
          <a:xfrm>
            <a:off x="7406640" y="4754880"/>
            <a:ext cx="41697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0"/>
              <a:buFont typeface="Arial"/>
              <a:buNone/>
            </a:pPr>
            <a:r>
              <a:rPr b="0" i="0" lang="en-US" sz="186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Control and performance.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3" name="Google Shape;573;p8"/>
          <p:cNvCxnSpPr/>
          <p:nvPr/>
        </p:nvCxnSpPr>
        <p:spPr>
          <a:xfrm>
            <a:off x="585216" y="5385816"/>
            <a:ext cx="11027664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4" name="Google Shape;574;p8"/>
          <p:cNvSpPr/>
          <p:nvPr/>
        </p:nvSpPr>
        <p:spPr>
          <a:xfrm>
            <a:off x="585216" y="5522976"/>
            <a:ext cx="11027664" cy="466344"/>
          </a:xfrm>
          <a:prstGeom prst="rect">
            <a:avLst/>
          </a:prstGeom>
          <a:solidFill>
            <a:srgbClr val="EDEDE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8"/>
          <p:cNvSpPr txBox="1"/>
          <p:nvPr/>
        </p:nvSpPr>
        <p:spPr>
          <a:xfrm>
            <a:off x="777240" y="5650992"/>
            <a:ext cx="106619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51515"/>
                </a:solidFill>
                <a:latin typeface="Arial"/>
                <a:ea typeface="Arial"/>
                <a:cs typeface="Arial"/>
                <a:sym typeface="Arial"/>
              </a:rPr>
              <a:t>Our test to win: less task-specific data at matched quality.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8"/>
          <p:cNvSpPr txBox="1"/>
          <p:nvPr/>
        </p:nvSpPr>
        <p:spPr>
          <a:xfrm>
            <a:off x="594360" y="6089904"/>
            <a:ext cx="1088136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Sources below; vendor-reported capabilities, not head-to-head results.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8">
            <a:hlinkClick r:id="rId3"/>
          </p:cNvPr>
          <p:cNvSpPr txBox="1"/>
          <p:nvPr/>
        </p:nvSpPr>
        <p:spPr>
          <a:xfrm>
            <a:off x="594360" y="6309360"/>
            <a:ext cx="100584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ElevenLabs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8">
            <a:hlinkClick r:id="rId4"/>
          </p:cNvPr>
          <p:cNvSpPr txBox="1"/>
          <p:nvPr/>
        </p:nvSpPr>
        <p:spPr>
          <a:xfrm>
            <a:off x="1865376" y="6309360"/>
            <a:ext cx="192024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Microsoft: recognition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8">
            <a:hlinkClick r:id="rId5"/>
          </p:cNvPr>
          <p:cNvSpPr txBox="1"/>
          <p:nvPr/>
        </p:nvSpPr>
        <p:spPr>
          <a:xfrm>
            <a:off x="4123944" y="6309360"/>
            <a:ext cx="1636776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Microsoft: voice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8">
            <a:hlinkClick r:id="rId6"/>
          </p:cNvPr>
          <p:cNvSpPr txBox="1"/>
          <p:nvPr/>
        </p:nvSpPr>
        <p:spPr>
          <a:xfrm>
            <a:off x="6089904" y="6309360"/>
            <a:ext cx="1060704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OpenVoice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8"/>
          <p:cNvSpPr txBox="1"/>
          <p:nvPr/>
        </p:nvSpPr>
        <p:spPr>
          <a:xfrm>
            <a:off x="9354312" y="6309360"/>
            <a:ext cx="22219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Reviewed 15 Sep 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EDE8"/>
        </a:solidFill>
      </p:bgPr>
    </p:bg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9"/>
          <p:cNvSpPr/>
          <p:nvPr/>
        </p:nvSpPr>
        <p:spPr>
          <a:xfrm>
            <a:off x="402336" y="246888"/>
            <a:ext cx="11384280" cy="338328"/>
          </a:xfrm>
          <a:prstGeom prst="roundRect">
            <a:avLst>
              <a:gd fmla="val 13000" name="adj"/>
            </a:avLst>
          </a:prstGeom>
          <a:solidFill>
            <a:srgbClr val="E2E2DC"/>
          </a:solidFill>
          <a:ln cap="flat" cmpd="sng" w="9525">
            <a:solidFill>
              <a:srgbClr val="C1C1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9"/>
          <p:cNvSpPr/>
          <p:nvPr/>
        </p:nvSpPr>
        <p:spPr>
          <a:xfrm>
            <a:off x="548640" y="370332"/>
            <a:ext cx="16459" cy="9144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9"/>
          <p:cNvSpPr/>
          <p:nvPr/>
        </p:nvSpPr>
        <p:spPr>
          <a:xfrm>
            <a:off x="593445" y="329184"/>
            <a:ext cx="16459" cy="173736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9"/>
          <p:cNvSpPr/>
          <p:nvPr/>
        </p:nvSpPr>
        <p:spPr>
          <a:xfrm>
            <a:off x="638251" y="301752"/>
            <a:ext cx="16459" cy="228600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9"/>
          <p:cNvSpPr/>
          <p:nvPr/>
        </p:nvSpPr>
        <p:spPr>
          <a:xfrm>
            <a:off x="683056" y="342900"/>
            <a:ext cx="16459" cy="146304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9"/>
          <p:cNvSpPr/>
          <p:nvPr/>
        </p:nvSpPr>
        <p:spPr>
          <a:xfrm>
            <a:off x="727862" y="374904"/>
            <a:ext cx="16459" cy="82296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9"/>
          <p:cNvSpPr txBox="1"/>
          <p:nvPr/>
        </p:nvSpPr>
        <p:spPr>
          <a:xfrm>
            <a:off x="905256" y="341071"/>
            <a:ext cx="310896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9"/>
          <p:cNvSpPr txBox="1"/>
          <p:nvPr/>
        </p:nvSpPr>
        <p:spPr>
          <a:xfrm>
            <a:off x="8394192" y="341071"/>
            <a:ext cx="31363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35353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UNIQUE ADVANTAGE / MOAT THESIS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9"/>
          <p:cNvSpPr/>
          <p:nvPr/>
        </p:nvSpPr>
        <p:spPr>
          <a:xfrm>
            <a:off x="496519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9"/>
          <p:cNvSpPr/>
          <p:nvPr/>
        </p:nvSpPr>
        <p:spPr>
          <a:xfrm>
            <a:off x="5123383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9"/>
          <p:cNvSpPr/>
          <p:nvPr/>
        </p:nvSpPr>
        <p:spPr>
          <a:xfrm>
            <a:off x="528157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9"/>
          <p:cNvSpPr/>
          <p:nvPr/>
        </p:nvSpPr>
        <p:spPr>
          <a:xfrm>
            <a:off x="543976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9"/>
          <p:cNvSpPr/>
          <p:nvPr/>
        </p:nvSpPr>
        <p:spPr>
          <a:xfrm>
            <a:off x="559795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9"/>
          <p:cNvSpPr/>
          <p:nvPr/>
        </p:nvSpPr>
        <p:spPr>
          <a:xfrm>
            <a:off x="5756148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9"/>
          <p:cNvSpPr/>
          <p:nvPr/>
        </p:nvSpPr>
        <p:spPr>
          <a:xfrm>
            <a:off x="5914339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9"/>
          <p:cNvSpPr/>
          <p:nvPr/>
        </p:nvSpPr>
        <p:spPr>
          <a:xfrm>
            <a:off x="6072530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9"/>
          <p:cNvSpPr/>
          <p:nvPr/>
        </p:nvSpPr>
        <p:spPr>
          <a:xfrm>
            <a:off x="6230721" y="383133"/>
            <a:ext cx="155448" cy="78638"/>
          </a:xfrm>
          <a:prstGeom prst="roundRect">
            <a:avLst>
              <a:gd fmla="val 25000" name="adj"/>
            </a:avLst>
          </a:prstGeom>
          <a:solidFill>
            <a:srgbClr val="15151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9"/>
          <p:cNvSpPr/>
          <p:nvPr/>
        </p:nvSpPr>
        <p:spPr>
          <a:xfrm>
            <a:off x="638891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9"/>
          <p:cNvSpPr/>
          <p:nvPr/>
        </p:nvSpPr>
        <p:spPr>
          <a:xfrm>
            <a:off x="654710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9"/>
          <p:cNvSpPr/>
          <p:nvPr/>
        </p:nvSpPr>
        <p:spPr>
          <a:xfrm>
            <a:off x="670529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9"/>
          <p:cNvSpPr/>
          <p:nvPr/>
        </p:nvSpPr>
        <p:spPr>
          <a:xfrm>
            <a:off x="686348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B4B4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7" name="Google Shape;607;p9"/>
          <p:cNvCxnSpPr/>
          <p:nvPr/>
        </p:nvCxnSpPr>
        <p:spPr>
          <a:xfrm>
            <a:off x="539496" y="6478524"/>
            <a:ext cx="11119104" cy="0"/>
          </a:xfrm>
          <a:prstGeom prst="straightConnector1">
            <a:avLst/>
          </a:prstGeom>
          <a:noFill/>
          <a:ln cap="flat" cmpd="sng" w="9525">
            <a:solidFill>
              <a:srgbClr val="C1C1B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8" name="Google Shape;608;p9"/>
          <p:cNvSpPr txBox="1"/>
          <p:nvPr/>
        </p:nvSpPr>
        <p:spPr>
          <a:xfrm>
            <a:off x="548640" y="6583680"/>
            <a:ext cx="54864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535353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SPEECH / LANGUAGE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9"/>
          <p:cNvSpPr txBox="1"/>
          <p:nvPr/>
        </p:nvSpPr>
        <p:spPr>
          <a:xfrm>
            <a:off x="10616184" y="6574536"/>
            <a:ext cx="1014984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535353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11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9"/>
          <p:cNvSpPr txBox="1"/>
          <p:nvPr/>
        </p:nvSpPr>
        <p:spPr>
          <a:xfrm>
            <a:off x="576072" y="859536"/>
            <a:ext cx="1078992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535353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MOAT THESIS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9"/>
          <p:cNvSpPr txBox="1"/>
          <p:nvPr/>
        </p:nvSpPr>
        <p:spPr>
          <a:xfrm>
            <a:off x="557784" y="1243584"/>
            <a:ext cx="1088136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From custom models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to cumulative know-how.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2" name="Google Shape;612;p9"/>
          <p:cNvCxnSpPr/>
          <p:nvPr/>
        </p:nvCxnSpPr>
        <p:spPr>
          <a:xfrm>
            <a:off x="585216" y="2761488"/>
            <a:ext cx="3364992" cy="0"/>
          </a:xfrm>
          <a:prstGeom prst="straightConnector1">
            <a:avLst/>
          </a:prstGeom>
          <a:noFill/>
          <a:ln cap="flat" cmpd="sng" w="25400">
            <a:solidFill>
              <a:srgbClr val="15151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3" name="Google Shape;613;p9"/>
          <p:cNvSpPr txBox="1"/>
          <p:nvPr/>
        </p:nvSpPr>
        <p:spPr>
          <a:xfrm>
            <a:off x="585216" y="3008376"/>
            <a:ext cx="33649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35353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BUILT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9"/>
          <p:cNvSpPr txBox="1"/>
          <p:nvPr/>
        </p:nvSpPr>
        <p:spPr>
          <a:xfrm>
            <a:off x="585216" y="3602736"/>
            <a:ext cx="3383280" cy="83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Adaptation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capability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9"/>
          <p:cNvSpPr txBox="1"/>
          <p:nvPr/>
        </p:nvSpPr>
        <p:spPr>
          <a:xfrm>
            <a:off x="585216" y="4590288"/>
            <a:ext cx="3346704" cy="10881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Fine-tuning pipeline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and Jeju text-to-speech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development.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6" name="Google Shape;616;p9"/>
          <p:cNvCxnSpPr/>
          <p:nvPr/>
        </p:nvCxnSpPr>
        <p:spPr>
          <a:xfrm>
            <a:off x="4407408" y="2761488"/>
            <a:ext cx="3364992" cy="0"/>
          </a:xfrm>
          <a:prstGeom prst="straightConnector1">
            <a:avLst/>
          </a:prstGeom>
          <a:noFill/>
          <a:ln cap="flat" cmpd="sng" w="25400">
            <a:solidFill>
              <a:srgbClr val="A0A09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7" name="Google Shape;617;p9"/>
          <p:cNvSpPr txBox="1"/>
          <p:nvPr/>
        </p:nvSpPr>
        <p:spPr>
          <a:xfrm>
            <a:off x="4407408" y="3008376"/>
            <a:ext cx="33649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35353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TO VALIDATE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9"/>
          <p:cNvSpPr txBox="1"/>
          <p:nvPr/>
        </p:nvSpPr>
        <p:spPr>
          <a:xfrm>
            <a:off x="4407408" y="3602736"/>
            <a:ext cx="3383280" cy="83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Training-data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efficiency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9"/>
          <p:cNvSpPr txBox="1"/>
          <p:nvPr/>
        </p:nvSpPr>
        <p:spPr>
          <a:xfrm>
            <a:off x="4407408" y="4590288"/>
            <a:ext cx="3346704" cy="10881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Fewer task-specific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recordings at the same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quality level.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0" name="Google Shape;620;p9"/>
          <p:cNvCxnSpPr/>
          <p:nvPr/>
        </p:nvCxnSpPr>
        <p:spPr>
          <a:xfrm>
            <a:off x="8229600" y="2761488"/>
            <a:ext cx="3364992" cy="0"/>
          </a:xfrm>
          <a:prstGeom prst="straightConnector1">
            <a:avLst/>
          </a:prstGeom>
          <a:noFill/>
          <a:ln cap="flat" cmpd="sng" w="25400">
            <a:solidFill>
              <a:srgbClr val="A0A09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1" name="Google Shape;621;p9"/>
          <p:cNvSpPr txBox="1"/>
          <p:nvPr/>
        </p:nvSpPr>
        <p:spPr>
          <a:xfrm>
            <a:off x="8229600" y="3008376"/>
            <a:ext cx="33649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35353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POTENTIAL TO COMPOUND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9"/>
          <p:cNvSpPr txBox="1"/>
          <p:nvPr/>
        </p:nvSpPr>
        <p:spPr>
          <a:xfrm>
            <a:off x="8229600" y="3602736"/>
            <a:ext cx="3383280" cy="83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Reusable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methods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9"/>
          <p:cNvSpPr txBox="1"/>
          <p:nvPr/>
        </p:nvSpPr>
        <p:spPr>
          <a:xfrm>
            <a:off x="8229600" y="4590288"/>
            <a:ext cx="3346704" cy="10881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Carry useful adaptation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methods into the next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language or workflow.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10"/>
          <p:cNvSpPr/>
          <p:nvPr/>
        </p:nvSpPr>
        <p:spPr>
          <a:xfrm>
            <a:off x="402336" y="246888"/>
            <a:ext cx="11384280" cy="338328"/>
          </a:xfrm>
          <a:prstGeom prst="roundRect">
            <a:avLst>
              <a:gd fmla="val 130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10"/>
          <p:cNvSpPr/>
          <p:nvPr/>
        </p:nvSpPr>
        <p:spPr>
          <a:xfrm>
            <a:off x="548640" y="370332"/>
            <a:ext cx="16459" cy="9144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10"/>
          <p:cNvSpPr/>
          <p:nvPr/>
        </p:nvSpPr>
        <p:spPr>
          <a:xfrm>
            <a:off x="593445" y="329184"/>
            <a:ext cx="16459" cy="17373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10"/>
          <p:cNvSpPr/>
          <p:nvPr/>
        </p:nvSpPr>
        <p:spPr>
          <a:xfrm>
            <a:off x="638251" y="301752"/>
            <a:ext cx="16459" cy="2286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10"/>
          <p:cNvSpPr/>
          <p:nvPr/>
        </p:nvSpPr>
        <p:spPr>
          <a:xfrm>
            <a:off x="683056" y="342900"/>
            <a:ext cx="16459" cy="14630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10"/>
          <p:cNvSpPr/>
          <p:nvPr/>
        </p:nvSpPr>
        <p:spPr>
          <a:xfrm>
            <a:off x="727862" y="374904"/>
            <a:ext cx="16459" cy="8229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10"/>
          <p:cNvSpPr txBox="1"/>
          <p:nvPr/>
        </p:nvSpPr>
        <p:spPr>
          <a:xfrm>
            <a:off x="905256" y="341071"/>
            <a:ext cx="310896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10"/>
          <p:cNvSpPr txBox="1"/>
          <p:nvPr/>
        </p:nvSpPr>
        <p:spPr>
          <a:xfrm>
            <a:off x="8394192" y="341071"/>
            <a:ext cx="31363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BUSINESS-MODEL DESIGN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10"/>
          <p:cNvSpPr/>
          <p:nvPr/>
        </p:nvSpPr>
        <p:spPr>
          <a:xfrm>
            <a:off x="496519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10"/>
          <p:cNvSpPr/>
          <p:nvPr/>
        </p:nvSpPr>
        <p:spPr>
          <a:xfrm>
            <a:off x="5123383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10"/>
          <p:cNvSpPr/>
          <p:nvPr/>
        </p:nvSpPr>
        <p:spPr>
          <a:xfrm>
            <a:off x="528157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10"/>
          <p:cNvSpPr/>
          <p:nvPr/>
        </p:nvSpPr>
        <p:spPr>
          <a:xfrm>
            <a:off x="543976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10"/>
          <p:cNvSpPr/>
          <p:nvPr/>
        </p:nvSpPr>
        <p:spPr>
          <a:xfrm>
            <a:off x="559795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10"/>
          <p:cNvSpPr/>
          <p:nvPr/>
        </p:nvSpPr>
        <p:spPr>
          <a:xfrm>
            <a:off x="5756148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10"/>
          <p:cNvSpPr/>
          <p:nvPr/>
        </p:nvSpPr>
        <p:spPr>
          <a:xfrm>
            <a:off x="5914339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10"/>
          <p:cNvSpPr/>
          <p:nvPr/>
        </p:nvSpPr>
        <p:spPr>
          <a:xfrm>
            <a:off x="6072530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10"/>
          <p:cNvSpPr/>
          <p:nvPr/>
        </p:nvSpPr>
        <p:spPr>
          <a:xfrm>
            <a:off x="6230721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10"/>
          <p:cNvSpPr/>
          <p:nvPr/>
        </p:nvSpPr>
        <p:spPr>
          <a:xfrm>
            <a:off x="6388912" y="383133"/>
            <a:ext cx="155448" cy="78638"/>
          </a:xfrm>
          <a:prstGeom prst="roundRect">
            <a:avLst>
              <a:gd fmla="val 25000" name="adj"/>
            </a:avLst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10"/>
          <p:cNvSpPr/>
          <p:nvPr/>
        </p:nvSpPr>
        <p:spPr>
          <a:xfrm>
            <a:off x="654710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10"/>
          <p:cNvSpPr/>
          <p:nvPr/>
        </p:nvSpPr>
        <p:spPr>
          <a:xfrm>
            <a:off x="670529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10"/>
          <p:cNvSpPr/>
          <p:nvPr/>
        </p:nvSpPr>
        <p:spPr>
          <a:xfrm>
            <a:off x="686348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49" name="Google Shape;649;p10"/>
          <p:cNvCxnSpPr/>
          <p:nvPr/>
        </p:nvCxnSpPr>
        <p:spPr>
          <a:xfrm>
            <a:off x="539496" y="6478524"/>
            <a:ext cx="11119104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50" name="Google Shape;650;p10"/>
          <p:cNvSpPr txBox="1"/>
          <p:nvPr/>
        </p:nvSpPr>
        <p:spPr>
          <a:xfrm>
            <a:off x="548640" y="6583680"/>
            <a:ext cx="54864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SPEECH / LANGUAGE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10"/>
          <p:cNvSpPr txBox="1"/>
          <p:nvPr/>
        </p:nvSpPr>
        <p:spPr>
          <a:xfrm>
            <a:off x="10616184" y="6574536"/>
            <a:ext cx="1014984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12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10"/>
          <p:cNvSpPr txBox="1"/>
          <p:nvPr/>
        </p:nvSpPr>
        <p:spPr>
          <a:xfrm>
            <a:off x="576072" y="859536"/>
            <a:ext cx="1078992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COMMERCIAL MODEL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10"/>
          <p:cNvSpPr txBox="1"/>
          <p:nvPr/>
        </p:nvSpPr>
        <p:spPr>
          <a:xfrm>
            <a:off x="557784" y="1243584"/>
            <a:ext cx="1088136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Custom scope.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Recurring access.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10"/>
          <p:cNvSpPr/>
          <p:nvPr/>
        </p:nvSpPr>
        <p:spPr>
          <a:xfrm>
            <a:off x="576072" y="2624328"/>
            <a:ext cx="5367528" cy="3154680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10"/>
          <p:cNvSpPr txBox="1"/>
          <p:nvPr/>
        </p:nvSpPr>
        <p:spPr>
          <a:xfrm>
            <a:off x="777240" y="2788920"/>
            <a:ext cx="48006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B2B / CUSTOM PROJECTS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6" name="Google Shape;656;p10"/>
          <p:cNvCxnSpPr/>
          <p:nvPr/>
        </p:nvCxnSpPr>
        <p:spPr>
          <a:xfrm>
            <a:off x="585216" y="3136392"/>
            <a:ext cx="5349240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57" name="Google Shape;657;p10"/>
          <p:cNvSpPr/>
          <p:nvPr/>
        </p:nvSpPr>
        <p:spPr>
          <a:xfrm>
            <a:off x="6227064" y="2624328"/>
            <a:ext cx="5385816" cy="3154680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10"/>
          <p:cNvSpPr txBox="1"/>
          <p:nvPr/>
        </p:nvSpPr>
        <p:spPr>
          <a:xfrm>
            <a:off x="6428231" y="2788920"/>
            <a:ext cx="4818888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B2C / SUBSCRIPTION + USAGE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9" name="Google Shape;659;p10"/>
          <p:cNvCxnSpPr/>
          <p:nvPr/>
        </p:nvCxnSpPr>
        <p:spPr>
          <a:xfrm>
            <a:off x="6236207" y="3136392"/>
            <a:ext cx="5367529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0" name="Google Shape;660;p10"/>
          <p:cNvSpPr txBox="1"/>
          <p:nvPr/>
        </p:nvSpPr>
        <p:spPr>
          <a:xfrm>
            <a:off x="822960" y="3401568"/>
            <a:ext cx="4791456" cy="484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Project revenue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10"/>
          <p:cNvSpPr txBox="1"/>
          <p:nvPr/>
        </p:nvSpPr>
        <p:spPr>
          <a:xfrm>
            <a:off x="822960" y="4224528"/>
            <a:ext cx="4782312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Pricing reflects the language,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workflow and scope of the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custom speech solution.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10"/>
          <p:cNvSpPr txBox="1"/>
          <p:nvPr/>
        </p:nvSpPr>
        <p:spPr>
          <a:xfrm>
            <a:off x="6473952" y="3401568"/>
            <a:ext cx="4782312" cy="484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Recurring access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10"/>
          <p:cNvSpPr txBox="1"/>
          <p:nvPr/>
        </p:nvSpPr>
        <p:spPr>
          <a:xfrm>
            <a:off x="6473952" y="4224528"/>
            <a:ext cx="4782312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Subscriptions and pay-as-you-go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fees give consumers access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to speech tools.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10"/>
          <p:cNvSpPr txBox="1"/>
          <p:nvPr/>
        </p:nvSpPr>
        <p:spPr>
          <a:xfrm>
            <a:off x="603504" y="6053328"/>
            <a:ext cx="10954512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b="0" i="0" lang="en-US" sz="175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Next commercial proof: a priority buyer, willingness to pay and delivery economics.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fb97dae5de_0_158"/>
          <p:cNvSpPr/>
          <p:nvPr/>
        </p:nvSpPr>
        <p:spPr>
          <a:xfrm>
            <a:off x="402336" y="246888"/>
            <a:ext cx="11384400" cy="338400"/>
          </a:xfrm>
          <a:prstGeom prst="roundRect">
            <a:avLst>
              <a:gd fmla="val 130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g3fb97dae5de_0_158"/>
          <p:cNvSpPr/>
          <p:nvPr/>
        </p:nvSpPr>
        <p:spPr>
          <a:xfrm>
            <a:off x="548640" y="370332"/>
            <a:ext cx="16500" cy="915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g3fb97dae5de_0_158"/>
          <p:cNvSpPr/>
          <p:nvPr/>
        </p:nvSpPr>
        <p:spPr>
          <a:xfrm>
            <a:off x="593445" y="329184"/>
            <a:ext cx="16500" cy="1737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g3fb97dae5de_0_158"/>
          <p:cNvSpPr/>
          <p:nvPr/>
        </p:nvSpPr>
        <p:spPr>
          <a:xfrm>
            <a:off x="638251" y="301752"/>
            <a:ext cx="16500" cy="2286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g3fb97dae5de_0_158"/>
          <p:cNvSpPr/>
          <p:nvPr/>
        </p:nvSpPr>
        <p:spPr>
          <a:xfrm>
            <a:off x="683056" y="342900"/>
            <a:ext cx="16500" cy="1464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g3fb97dae5de_0_158"/>
          <p:cNvSpPr/>
          <p:nvPr/>
        </p:nvSpPr>
        <p:spPr>
          <a:xfrm>
            <a:off x="727862" y="374904"/>
            <a:ext cx="16500" cy="822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g3fb97dae5de_0_158"/>
          <p:cNvSpPr txBox="1"/>
          <p:nvPr/>
        </p:nvSpPr>
        <p:spPr>
          <a:xfrm>
            <a:off x="905256" y="341071"/>
            <a:ext cx="31089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g3fb97dae5de_0_158"/>
          <p:cNvSpPr txBox="1"/>
          <p:nvPr/>
        </p:nvSpPr>
        <p:spPr>
          <a:xfrm>
            <a:off x="8394192" y="341071"/>
            <a:ext cx="31365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PIPELINE REUSE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g3fb97dae5de_0_158"/>
          <p:cNvSpPr/>
          <p:nvPr/>
        </p:nvSpPr>
        <p:spPr>
          <a:xfrm>
            <a:off x="4965192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g3fb97dae5de_0_158"/>
          <p:cNvSpPr/>
          <p:nvPr/>
        </p:nvSpPr>
        <p:spPr>
          <a:xfrm>
            <a:off x="5123383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g3fb97dae5de_0_158"/>
          <p:cNvSpPr/>
          <p:nvPr/>
        </p:nvSpPr>
        <p:spPr>
          <a:xfrm>
            <a:off x="5281574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g3fb97dae5de_0_158"/>
          <p:cNvSpPr/>
          <p:nvPr/>
        </p:nvSpPr>
        <p:spPr>
          <a:xfrm>
            <a:off x="5439765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g3fb97dae5de_0_158"/>
          <p:cNvSpPr/>
          <p:nvPr/>
        </p:nvSpPr>
        <p:spPr>
          <a:xfrm>
            <a:off x="5597956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g3fb97dae5de_0_158"/>
          <p:cNvSpPr/>
          <p:nvPr/>
        </p:nvSpPr>
        <p:spPr>
          <a:xfrm>
            <a:off x="5756148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g3fb97dae5de_0_158"/>
          <p:cNvSpPr/>
          <p:nvPr/>
        </p:nvSpPr>
        <p:spPr>
          <a:xfrm>
            <a:off x="5914339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g3fb97dae5de_0_158"/>
          <p:cNvSpPr/>
          <p:nvPr/>
        </p:nvSpPr>
        <p:spPr>
          <a:xfrm>
            <a:off x="6072530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g3fb97dae5de_0_158"/>
          <p:cNvSpPr/>
          <p:nvPr/>
        </p:nvSpPr>
        <p:spPr>
          <a:xfrm>
            <a:off x="6230721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g3fb97dae5de_0_158"/>
          <p:cNvSpPr/>
          <p:nvPr/>
        </p:nvSpPr>
        <p:spPr>
          <a:xfrm>
            <a:off x="6388912" y="383133"/>
            <a:ext cx="155400" cy="78600"/>
          </a:xfrm>
          <a:prstGeom prst="roundRect">
            <a:avLst>
              <a:gd fmla="val 25000" name="adj"/>
            </a:avLst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g3fb97dae5de_0_158"/>
          <p:cNvSpPr/>
          <p:nvPr/>
        </p:nvSpPr>
        <p:spPr>
          <a:xfrm>
            <a:off x="6547104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g3fb97dae5de_0_158"/>
          <p:cNvSpPr/>
          <p:nvPr/>
        </p:nvSpPr>
        <p:spPr>
          <a:xfrm>
            <a:off x="6705295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g3fb97dae5de_0_158"/>
          <p:cNvSpPr/>
          <p:nvPr/>
        </p:nvSpPr>
        <p:spPr>
          <a:xfrm>
            <a:off x="6863486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90" name="Google Shape;690;g3fb97dae5de_0_158"/>
          <p:cNvCxnSpPr/>
          <p:nvPr/>
        </p:nvCxnSpPr>
        <p:spPr>
          <a:xfrm>
            <a:off x="539496" y="6478524"/>
            <a:ext cx="11119200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1" name="Google Shape;691;g3fb97dae5de_0_158"/>
          <p:cNvSpPr txBox="1"/>
          <p:nvPr/>
        </p:nvSpPr>
        <p:spPr>
          <a:xfrm>
            <a:off x="548640" y="6583680"/>
            <a:ext cx="54864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SPEECH / LANGUAGE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g3fb97dae5de_0_158"/>
          <p:cNvSpPr txBox="1"/>
          <p:nvPr/>
        </p:nvSpPr>
        <p:spPr>
          <a:xfrm>
            <a:off x="10616184" y="6574536"/>
            <a:ext cx="10149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13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g3fb97dae5de_0_158"/>
          <p:cNvSpPr txBox="1"/>
          <p:nvPr/>
        </p:nvSpPr>
        <p:spPr>
          <a:xfrm>
            <a:off x="576072" y="859536"/>
            <a:ext cx="107898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en-US" sz="1150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We are also quite experienced with natural language processing.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g3fb97dae5de_0_158"/>
          <p:cNvSpPr txBox="1"/>
          <p:nvPr/>
        </p:nvSpPr>
        <p:spPr>
          <a:xfrm>
            <a:off x="557784" y="1243584"/>
            <a:ext cx="108813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Let’s attempt to create a language model from scratch.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g3fb97dae5de_0_158"/>
          <p:cNvSpPr txBox="1"/>
          <p:nvPr/>
        </p:nvSpPr>
        <p:spPr>
          <a:xfrm>
            <a:off x="8369151" y="2953350"/>
            <a:ext cx="3186600" cy="5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lang="en-US" sz="1750">
                <a:solidFill>
                  <a:srgbClr val="B8B8B8"/>
                </a:solidFill>
              </a:rPr>
              <a:t>Since I did, this mostly just for fun and trained on my laptop  100 million parameter, 60 hour estimate is wrong. I actually paused the training run several times so I could play video games or do other stuff.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6" name="Google Shape;696;g3fb97dae5de_0_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00" y="2447484"/>
            <a:ext cx="7082304" cy="3983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409fa9637c4_2_62"/>
          <p:cNvSpPr/>
          <p:nvPr/>
        </p:nvSpPr>
        <p:spPr>
          <a:xfrm>
            <a:off x="402336" y="246888"/>
            <a:ext cx="11384400" cy="338400"/>
          </a:xfrm>
          <a:prstGeom prst="roundRect">
            <a:avLst>
              <a:gd fmla="val 130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g409fa9637c4_2_62"/>
          <p:cNvSpPr/>
          <p:nvPr/>
        </p:nvSpPr>
        <p:spPr>
          <a:xfrm>
            <a:off x="548640" y="370332"/>
            <a:ext cx="16500" cy="915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g409fa9637c4_2_62"/>
          <p:cNvSpPr/>
          <p:nvPr/>
        </p:nvSpPr>
        <p:spPr>
          <a:xfrm>
            <a:off x="593445" y="329184"/>
            <a:ext cx="16500" cy="1737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g409fa9637c4_2_62"/>
          <p:cNvSpPr/>
          <p:nvPr/>
        </p:nvSpPr>
        <p:spPr>
          <a:xfrm>
            <a:off x="638251" y="301752"/>
            <a:ext cx="16500" cy="2286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g409fa9637c4_2_62"/>
          <p:cNvSpPr/>
          <p:nvPr/>
        </p:nvSpPr>
        <p:spPr>
          <a:xfrm>
            <a:off x="683056" y="342900"/>
            <a:ext cx="16500" cy="1464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g409fa9637c4_2_62"/>
          <p:cNvSpPr/>
          <p:nvPr/>
        </p:nvSpPr>
        <p:spPr>
          <a:xfrm>
            <a:off x="727862" y="374904"/>
            <a:ext cx="16500" cy="822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g409fa9637c4_2_62"/>
          <p:cNvSpPr txBox="1"/>
          <p:nvPr/>
        </p:nvSpPr>
        <p:spPr>
          <a:xfrm>
            <a:off x="905256" y="341071"/>
            <a:ext cx="31089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g409fa9637c4_2_62"/>
          <p:cNvSpPr txBox="1"/>
          <p:nvPr/>
        </p:nvSpPr>
        <p:spPr>
          <a:xfrm>
            <a:off x="8394192" y="341071"/>
            <a:ext cx="31365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PIPELINE REUSE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g409fa9637c4_2_62"/>
          <p:cNvSpPr/>
          <p:nvPr/>
        </p:nvSpPr>
        <p:spPr>
          <a:xfrm>
            <a:off x="4965192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g409fa9637c4_2_62"/>
          <p:cNvSpPr/>
          <p:nvPr/>
        </p:nvSpPr>
        <p:spPr>
          <a:xfrm>
            <a:off x="5123383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g409fa9637c4_2_62"/>
          <p:cNvSpPr/>
          <p:nvPr/>
        </p:nvSpPr>
        <p:spPr>
          <a:xfrm>
            <a:off x="5281574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g409fa9637c4_2_62"/>
          <p:cNvSpPr/>
          <p:nvPr/>
        </p:nvSpPr>
        <p:spPr>
          <a:xfrm>
            <a:off x="5439765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g409fa9637c4_2_62"/>
          <p:cNvSpPr/>
          <p:nvPr/>
        </p:nvSpPr>
        <p:spPr>
          <a:xfrm>
            <a:off x="5597956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g409fa9637c4_2_62"/>
          <p:cNvSpPr/>
          <p:nvPr/>
        </p:nvSpPr>
        <p:spPr>
          <a:xfrm>
            <a:off x="5756148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g409fa9637c4_2_62"/>
          <p:cNvSpPr/>
          <p:nvPr/>
        </p:nvSpPr>
        <p:spPr>
          <a:xfrm>
            <a:off x="5914339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g409fa9637c4_2_62"/>
          <p:cNvSpPr/>
          <p:nvPr/>
        </p:nvSpPr>
        <p:spPr>
          <a:xfrm>
            <a:off x="6072530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g409fa9637c4_2_62"/>
          <p:cNvSpPr/>
          <p:nvPr/>
        </p:nvSpPr>
        <p:spPr>
          <a:xfrm>
            <a:off x="6230721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g409fa9637c4_2_62"/>
          <p:cNvSpPr/>
          <p:nvPr/>
        </p:nvSpPr>
        <p:spPr>
          <a:xfrm>
            <a:off x="6388912" y="383133"/>
            <a:ext cx="155400" cy="78600"/>
          </a:xfrm>
          <a:prstGeom prst="roundRect">
            <a:avLst>
              <a:gd fmla="val 25000" name="adj"/>
            </a:avLst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g409fa9637c4_2_62"/>
          <p:cNvSpPr/>
          <p:nvPr/>
        </p:nvSpPr>
        <p:spPr>
          <a:xfrm>
            <a:off x="6547104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g409fa9637c4_2_62"/>
          <p:cNvSpPr/>
          <p:nvPr/>
        </p:nvSpPr>
        <p:spPr>
          <a:xfrm>
            <a:off x="6705295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g409fa9637c4_2_62"/>
          <p:cNvSpPr/>
          <p:nvPr/>
        </p:nvSpPr>
        <p:spPr>
          <a:xfrm>
            <a:off x="6863486" y="395020"/>
            <a:ext cx="41100" cy="53100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22" name="Google Shape;722;g409fa9637c4_2_62"/>
          <p:cNvCxnSpPr/>
          <p:nvPr/>
        </p:nvCxnSpPr>
        <p:spPr>
          <a:xfrm>
            <a:off x="539496" y="6478524"/>
            <a:ext cx="11119200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23" name="Google Shape;723;g409fa9637c4_2_62"/>
          <p:cNvSpPr txBox="1"/>
          <p:nvPr/>
        </p:nvSpPr>
        <p:spPr>
          <a:xfrm>
            <a:off x="548640" y="6583680"/>
            <a:ext cx="54864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SPEECH / LANGUAGE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g409fa9637c4_2_62"/>
          <p:cNvSpPr txBox="1"/>
          <p:nvPr/>
        </p:nvSpPr>
        <p:spPr>
          <a:xfrm>
            <a:off x="10616184" y="6574536"/>
            <a:ext cx="10149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13.5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g409fa9637c4_2_62"/>
          <p:cNvSpPr txBox="1"/>
          <p:nvPr/>
        </p:nvSpPr>
        <p:spPr>
          <a:xfrm>
            <a:off x="576072" y="859536"/>
            <a:ext cx="107898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en-US" sz="1150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What about computer vision?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g409fa9637c4_2_62"/>
          <p:cNvSpPr txBox="1"/>
          <p:nvPr/>
        </p:nvSpPr>
        <p:spPr>
          <a:xfrm>
            <a:off x="557784" y="1243584"/>
            <a:ext cx="108813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Let’s do something no one’s done before.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g409fa9637c4_2_62"/>
          <p:cNvSpPr txBox="1"/>
          <p:nvPr/>
        </p:nvSpPr>
        <p:spPr>
          <a:xfrm>
            <a:off x="2311225" y="5380350"/>
            <a:ext cx="7880100" cy="5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lang="en-US" sz="1750">
                <a:solidFill>
                  <a:schemeClr val="lt1"/>
                </a:solidFill>
              </a:rPr>
              <a:t>There are two models. First is an image decomposition model which decomposes existing images into valid Photoshop sequences. The second takes textual prompt and creates novel sequences to create a novel image.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8" name="Google Shape;728;g409fa9637c4_2_62" title="Video Project 2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100" y="1951346"/>
            <a:ext cx="4572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g409fa9637c4_2_62" title="quick (1)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0100" y="1943296"/>
            <a:ext cx="3339951" cy="3339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g409fa9637c4_2_62" title="'.mp4">
            <a:hlinkClick r:id="rId7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50150" y="1926325"/>
            <a:ext cx="3339950" cy="333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11"/>
          <p:cNvSpPr/>
          <p:nvPr/>
        </p:nvSpPr>
        <p:spPr>
          <a:xfrm>
            <a:off x="402336" y="246888"/>
            <a:ext cx="11384280" cy="338328"/>
          </a:xfrm>
          <a:prstGeom prst="roundRect">
            <a:avLst>
              <a:gd fmla="val 130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11"/>
          <p:cNvSpPr/>
          <p:nvPr/>
        </p:nvSpPr>
        <p:spPr>
          <a:xfrm>
            <a:off x="548640" y="370332"/>
            <a:ext cx="16459" cy="9144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11"/>
          <p:cNvSpPr/>
          <p:nvPr/>
        </p:nvSpPr>
        <p:spPr>
          <a:xfrm>
            <a:off x="593445" y="329184"/>
            <a:ext cx="16459" cy="17373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11"/>
          <p:cNvSpPr/>
          <p:nvPr/>
        </p:nvSpPr>
        <p:spPr>
          <a:xfrm>
            <a:off x="638251" y="301752"/>
            <a:ext cx="16459" cy="2286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11"/>
          <p:cNvSpPr/>
          <p:nvPr/>
        </p:nvSpPr>
        <p:spPr>
          <a:xfrm>
            <a:off x="683056" y="342900"/>
            <a:ext cx="16459" cy="14630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p11"/>
          <p:cNvSpPr/>
          <p:nvPr/>
        </p:nvSpPr>
        <p:spPr>
          <a:xfrm>
            <a:off x="727862" y="374904"/>
            <a:ext cx="16459" cy="8229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11"/>
          <p:cNvSpPr txBox="1"/>
          <p:nvPr/>
        </p:nvSpPr>
        <p:spPr>
          <a:xfrm>
            <a:off x="905256" y="341071"/>
            <a:ext cx="310896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11"/>
          <p:cNvSpPr txBox="1"/>
          <p:nvPr/>
        </p:nvSpPr>
        <p:spPr>
          <a:xfrm>
            <a:off x="8394192" y="341071"/>
            <a:ext cx="31363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TEAM BACKGROUND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p11"/>
          <p:cNvSpPr/>
          <p:nvPr/>
        </p:nvSpPr>
        <p:spPr>
          <a:xfrm>
            <a:off x="496519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11"/>
          <p:cNvSpPr/>
          <p:nvPr/>
        </p:nvSpPr>
        <p:spPr>
          <a:xfrm>
            <a:off x="5123383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11"/>
          <p:cNvSpPr/>
          <p:nvPr/>
        </p:nvSpPr>
        <p:spPr>
          <a:xfrm>
            <a:off x="528157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11"/>
          <p:cNvSpPr/>
          <p:nvPr/>
        </p:nvSpPr>
        <p:spPr>
          <a:xfrm>
            <a:off x="543976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11"/>
          <p:cNvSpPr/>
          <p:nvPr/>
        </p:nvSpPr>
        <p:spPr>
          <a:xfrm>
            <a:off x="559795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p11"/>
          <p:cNvSpPr/>
          <p:nvPr/>
        </p:nvSpPr>
        <p:spPr>
          <a:xfrm>
            <a:off x="5756148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11"/>
          <p:cNvSpPr/>
          <p:nvPr/>
        </p:nvSpPr>
        <p:spPr>
          <a:xfrm>
            <a:off x="5914339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0" name="Google Shape;750;p11"/>
          <p:cNvSpPr/>
          <p:nvPr/>
        </p:nvSpPr>
        <p:spPr>
          <a:xfrm>
            <a:off x="6072530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11"/>
          <p:cNvSpPr/>
          <p:nvPr/>
        </p:nvSpPr>
        <p:spPr>
          <a:xfrm>
            <a:off x="6230721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2" name="Google Shape;752;p11"/>
          <p:cNvSpPr/>
          <p:nvPr/>
        </p:nvSpPr>
        <p:spPr>
          <a:xfrm>
            <a:off x="638891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11"/>
          <p:cNvSpPr/>
          <p:nvPr/>
        </p:nvSpPr>
        <p:spPr>
          <a:xfrm>
            <a:off x="6547104" y="383133"/>
            <a:ext cx="155448" cy="78638"/>
          </a:xfrm>
          <a:prstGeom prst="roundRect">
            <a:avLst>
              <a:gd fmla="val 25000" name="adj"/>
            </a:avLst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11"/>
          <p:cNvSpPr/>
          <p:nvPr/>
        </p:nvSpPr>
        <p:spPr>
          <a:xfrm>
            <a:off x="670529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11"/>
          <p:cNvSpPr/>
          <p:nvPr/>
        </p:nvSpPr>
        <p:spPr>
          <a:xfrm>
            <a:off x="686348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56" name="Google Shape;756;p11"/>
          <p:cNvCxnSpPr/>
          <p:nvPr/>
        </p:nvCxnSpPr>
        <p:spPr>
          <a:xfrm>
            <a:off x="539496" y="6478524"/>
            <a:ext cx="11119104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57" name="Google Shape;757;p11"/>
          <p:cNvSpPr txBox="1"/>
          <p:nvPr/>
        </p:nvSpPr>
        <p:spPr>
          <a:xfrm>
            <a:off x="548640" y="6583680"/>
            <a:ext cx="54864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SPEECH / LANGUAGE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11"/>
          <p:cNvSpPr txBox="1"/>
          <p:nvPr/>
        </p:nvSpPr>
        <p:spPr>
          <a:xfrm>
            <a:off x="10616184" y="6574536"/>
            <a:ext cx="1014984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14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11"/>
          <p:cNvSpPr txBox="1"/>
          <p:nvPr/>
        </p:nvSpPr>
        <p:spPr>
          <a:xfrm>
            <a:off x="576072" y="859536"/>
            <a:ext cx="1078992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THE FOUNDERS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11"/>
          <p:cNvSpPr txBox="1"/>
          <p:nvPr/>
        </p:nvSpPr>
        <p:spPr>
          <a:xfrm>
            <a:off x="557784" y="1243584"/>
            <a:ext cx="1088136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Research depth. Hands-on execution.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11"/>
          <p:cNvSpPr txBox="1"/>
          <p:nvPr/>
        </p:nvSpPr>
        <p:spPr>
          <a:xfrm>
            <a:off x="585216" y="2322576"/>
            <a:ext cx="5340096" cy="4206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Oskar Jonientz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p11"/>
          <p:cNvSpPr txBox="1"/>
          <p:nvPr/>
        </p:nvSpPr>
        <p:spPr>
          <a:xfrm>
            <a:off x="585216" y="2889504"/>
            <a:ext cx="5340096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CO-FOUNDER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3" name="Google Shape;763;p11"/>
          <p:cNvCxnSpPr/>
          <p:nvPr/>
        </p:nvCxnSpPr>
        <p:spPr>
          <a:xfrm>
            <a:off x="585216" y="3227832"/>
            <a:ext cx="5340096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4" name="Google Shape;764;p11"/>
          <p:cNvSpPr txBox="1"/>
          <p:nvPr/>
        </p:nvSpPr>
        <p:spPr>
          <a:xfrm>
            <a:off x="6227064" y="2322576"/>
            <a:ext cx="5340096" cy="4206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Andrew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11"/>
          <p:cNvSpPr txBox="1"/>
          <p:nvPr/>
        </p:nvSpPr>
        <p:spPr>
          <a:xfrm>
            <a:off x="6227064" y="2889504"/>
            <a:ext cx="5340096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CO-FOUNDER / UCLA COMPUTER SCIENCE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6" name="Google Shape;766;p11"/>
          <p:cNvCxnSpPr/>
          <p:nvPr/>
        </p:nvCxnSpPr>
        <p:spPr>
          <a:xfrm>
            <a:off x="6227064" y="3227832"/>
            <a:ext cx="5340095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7" name="Google Shape;767;p11"/>
          <p:cNvSpPr txBox="1"/>
          <p:nvPr/>
        </p:nvSpPr>
        <p:spPr>
          <a:xfrm>
            <a:off x="585216" y="3465576"/>
            <a:ext cx="5358384" cy="2651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0"/>
              <a:buFont typeface="Arial"/>
              <a:buNone/>
            </a:pPr>
            <a:r>
              <a:rPr b="1" i="0" lang="en-US" sz="176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Model engineering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11"/>
          <p:cNvSpPr txBox="1"/>
          <p:nvPr/>
        </p:nvSpPr>
        <p:spPr>
          <a:xfrm>
            <a:off x="585216" y="3785615"/>
            <a:ext cx="5349240" cy="530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89"/>
              <a:buFont typeface="Arial"/>
              <a:buNone/>
            </a:pPr>
            <a:r>
              <a:rPr b="0" i="0" lang="en-US" sz="1689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Built a hybrid Mamba–Transformer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89"/>
              <a:buFont typeface="Arial"/>
              <a:buNone/>
            </a:pPr>
            <a:r>
              <a:rPr b="0" i="0" lang="en-US" sz="1689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masked-diffusion model in PyTorch.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11"/>
          <p:cNvSpPr txBox="1"/>
          <p:nvPr/>
        </p:nvSpPr>
        <p:spPr>
          <a:xfrm>
            <a:off x="585216" y="4434840"/>
            <a:ext cx="5358384" cy="2651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0"/>
              <a:buFont typeface="Arial"/>
              <a:buNone/>
            </a:pPr>
            <a:r>
              <a:rPr b="1" i="0" lang="en-US" sz="176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Customer-facing software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p11"/>
          <p:cNvSpPr txBox="1"/>
          <p:nvPr/>
        </p:nvSpPr>
        <p:spPr>
          <a:xfrm>
            <a:off x="585216" y="4754879"/>
            <a:ext cx="5349240" cy="530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89"/>
              <a:buFont typeface="Arial"/>
              <a:buNone/>
            </a:pPr>
            <a:r>
              <a:rPr b="0" i="0" lang="en-US" sz="1689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Built and sold software; supported users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89"/>
              <a:buFont typeface="Arial"/>
              <a:buNone/>
            </a:pPr>
            <a:r>
              <a:rPr b="0" i="0" lang="en-US" sz="1689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and incorporated product feedback.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p11"/>
          <p:cNvSpPr txBox="1"/>
          <p:nvPr/>
        </p:nvSpPr>
        <p:spPr>
          <a:xfrm>
            <a:off x="585216" y="5404104"/>
            <a:ext cx="5358384" cy="2651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0"/>
              <a:buFont typeface="Arial"/>
              <a:buNone/>
            </a:pPr>
            <a:r>
              <a:rPr b="1" i="0" lang="en-US" sz="176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Cross-team execution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11"/>
          <p:cNvSpPr txBox="1"/>
          <p:nvPr/>
        </p:nvSpPr>
        <p:spPr>
          <a:xfrm>
            <a:off x="585216" y="5724144"/>
            <a:ext cx="5349240" cy="530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89"/>
              <a:buFont typeface="Arial"/>
              <a:buNone/>
            </a:pPr>
            <a:r>
              <a:rPr b="0" i="0" lang="en-US" sz="1689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Boeing internship, summer 2024: business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89"/>
              <a:buFont typeface="Arial"/>
              <a:buNone/>
            </a:pPr>
            <a:r>
              <a:rPr b="0" i="0" lang="en-US" sz="1689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case development and technical proposals.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p11"/>
          <p:cNvSpPr txBox="1"/>
          <p:nvPr/>
        </p:nvSpPr>
        <p:spPr>
          <a:xfrm>
            <a:off x="6227064" y="3465576"/>
            <a:ext cx="5358384" cy="2651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0"/>
              <a:buFont typeface="Arial"/>
              <a:buNone/>
            </a:pPr>
            <a:r>
              <a:rPr b="1" i="0" lang="en-US" sz="176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Published AI researcher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11"/>
          <p:cNvSpPr txBox="1"/>
          <p:nvPr/>
        </p:nvSpPr>
        <p:spPr>
          <a:xfrm>
            <a:off x="6227064" y="3785615"/>
            <a:ext cx="5349240" cy="530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89"/>
              <a:buFont typeface="Arial"/>
              <a:buNone/>
            </a:pPr>
            <a:r>
              <a:rPr b="0" i="0" lang="en-US" sz="1689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Worked with Georgetown professors 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89"/>
              <a:buFont typeface="Arial"/>
              <a:buNone/>
            </a:pPr>
            <a:r>
              <a:rPr b="0" i="0" lang="en-US" sz="1689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agentic ML for high-dimensional biomedical data.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11"/>
          <p:cNvSpPr txBox="1"/>
          <p:nvPr/>
        </p:nvSpPr>
        <p:spPr>
          <a:xfrm>
            <a:off x="6227064" y="4434840"/>
            <a:ext cx="5358384" cy="2651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0"/>
              <a:buFont typeface="Arial"/>
              <a:buNone/>
            </a:pPr>
            <a:r>
              <a:rPr b="1" i="0" lang="en-US" sz="176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Language models + retrieval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11"/>
          <p:cNvSpPr txBox="1"/>
          <p:nvPr/>
        </p:nvSpPr>
        <p:spPr>
          <a:xfrm>
            <a:off x="6227064" y="4754879"/>
            <a:ext cx="5349240" cy="530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89"/>
              <a:buFont typeface="Arial"/>
              <a:buNone/>
            </a:pPr>
            <a:r>
              <a:rPr b="0" i="0" lang="en-US" sz="1689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Experience building and evaluating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89"/>
              <a:buFont typeface="Arial"/>
              <a:buNone/>
            </a:pPr>
            <a:r>
              <a:rPr b="0" i="0" lang="en-US" sz="1689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language-model and retrieval systems.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11"/>
          <p:cNvSpPr txBox="1"/>
          <p:nvPr/>
        </p:nvSpPr>
        <p:spPr>
          <a:xfrm>
            <a:off x="6227064" y="5404104"/>
            <a:ext cx="5358384" cy="2651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0"/>
              <a:buFont typeface="Arial"/>
              <a:buNone/>
            </a:pPr>
            <a:r>
              <a:rPr b="1" i="0" lang="en-US" sz="176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ML pipelines + evaluation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11"/>
          <p:cNvSpPr txBox="1"/>
          <p:nvPr/>
        </p:nvSpPr>
        <p:spPr>
          <a:xfrm>
            <a:off x="6227064" y="5724144"/>
            <a:ext cx="5349240" cy="530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89"/>
              <a:buFont typeface="Arial"/>
              <a:buNone/>
            </a:pPr>
            <a:r>
              <a:rPr b="0" i="0" lang="en-US" sz="1689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Python-based machine-learning pipelines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89"/>
              <a:buFont typeface="Arial"/>
              <a:buNone/>
            </a:pPr>
            <a:r>
              <a:rPr b="0" i="0" lang="en-US" sz="1689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and rigorous model-performance testing.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2"/>
          <p:cNvSpPr/>
          <p:nvPr/>
        </p:nvSpPr>
        <p:spPr>
          <a:xfrm>
            <a:off x="402336" y="246888"/>
            <a:ext cx="11384280" cy="338328"/>
          </a:xfrm>
          <a:prstGeom prst="roundRect">
            <a:avLst>
              <a:gd fmla="val 130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p12"/>
          <p:cNvSpPr/>
          <p:nvPr/>
        </p:nvSpPr>
        <p:spPr>
          <a:xfrm>
            <a:off x="548640" y="370332"/>
            <a:ext cx="16459" cy="9144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12"/>
          <p:cNvSpPr/>
          <p:nvPr/>
        </p:nvSpPr>
        <p:spPr>
          <a:xfrm>
            <a:off x="593445" y="329184"/>
            <a:ext cx="16459" cy="17373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12"/>
          <p:cNvSpPr/>
          <p:nvPr/>
        </p:nvSpPr>
        <p:spPr>
          <a:xfrm>
            <a:off x="638251" y="301752"/>
            <a:ext cx="16459" cy="2286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12"/>
          <p:cNvSpPr/>
          <p:nvPr/>
        </p:nvSpPr>
        <p:spPr>
          <a:xfrm>
            <a:off x="683056" y="342900"/>
            <a:ext cx="16459" cy="14630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12"/>
          <p:cNvSpPr/>
          <p:nvPr/>
        </p:nvSpPr>
        <p:spPr>
          <a:xfrm>
            <a:off x="727862" y="374904"/>
            <a:ext cx="16459" cy="8229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12"/>
          <p:cNvSpPr txBox="1"/>
          <p:nvPr/>
        </p:nvSpPr>
        <p:spPr>
          <a:xfrm>
            <a:off x="905256" y="341071"/>
            <a:ext cx="310896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p12"/>
          <p:cNvSpPr txBox="1"/>
          <p:nvPr/>
        </p:nvSpPr>
        <p:spPr>
          <a:xfrm>
            <a:off x="8394192" y="341071"/>
            <a:ext cx="31363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DEVELOPMENT STAGES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1" name="Google Shape;791;p12"/>
          <p:cNvSpPr/>
          <p:nvPr/>
        </p:nvSpPr>
        <p:spPr>
          <a:xfrm>
            <a:off x="496519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12"/>
          <p:cNvSpPr/>
          <p:nvPr/>
        </p:nvSpPr>
        <p:spPr>
          <a:xfrm>
            <a:off x="5123383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12"/>
          <p:cNvSpPr/>
          <p:nvPr/>
        </p:nvSpPr>
        <p:spPr>
          <a:xfrm>
            <a:off x="528157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12"/>
          <p:cNvSpPr/>
          <p:nvPr/>
        </p:nvSpPr>
        <p:spPr>
          <a:xfrm>
            <a:off x="543976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p12"/>
          <p:cNvSpPr/>
          <p:nvPr/>
        </p:nvSpPr>
        <p:spPr>
          <a:xfrm>
            <a:off x="559795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6" name="Google Shape;796;p12"/>
          <p:cNvSpPr/>
          <p:nvPr/>
        </p:nvSpPr>
        <p:spPr>
          <a:xfrm>
            <a:off x="5756148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12"/>
          <p:cNvSpPr/>
          <p:nvPr/>
        </p:nvSpPr>
        <p:spPr>
          <a:xfrm>
            <a:off x="5914339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12"/>
          <p:cNvSpPr/>
          <p:nvPr/>
        </p:nvSpPr>
        <p:spPr>
          <a:xfrm>
            <a:off x="6072530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12"/>
          <p:cNvSpPr/>
          <p:nvPr/>
        </p:nvSpPr>
        <p:spPr>
          <a:xfrm>
            <a:off x="6230721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12"/>
          <p:cNvSpPr/>
          <p:nvPr/>
        </p:nvSpPr>
        <p:spPr>
          <a:xfrm>
            <a:off x="638891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12"/>
          <p:cNvSpPr/>
          <p:nvPr/>
        </p:nvSpPr>
        <p:spPr>
          <a:xfrm>
            <a:off x="654710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12"/>
          <p:cNvSpPr/>
          <p:nvPr/>
        </p:nvSpPr>
        <p:spPr>
          <a:xfrm>
            <a:off x="6705295" y="383133"/>
            <a:ext cx="155448" cy="78638"/>
          </a:xfrm>
          <a:prstGeom prst="roundRect">
            <a:avLst>
              <a:gd fmla="val 25000" name="adj"/>
            </a:avLst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12"/>
          <p:cNvSpPr/>
          <p:nvPr/>
        </p:nvSpPr>
        <p:spPr>
          <a:xfrm>
            <a:off x="686348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04" name="Google Shape;804;p12"/>
          <p:cNvCxnSpPr/>
          <p:nvPr/>
        </p:nvCxnSpPr>
        <p:spPr>
          <a:xfrm>
            <a:off x="539496" y="6478524"/>
            <a:ext cx="11119104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05" name="Google Shape;805;p12"/>
          <p:cNvSpPr txBox="1"/>
          <p:nvPr/>
        </p:nvSpPr>
        <p:spPr>
          <a:xfrm>
            <a:off x="548640" y="6583680"/>
            <a:ext cx="54864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SPEECH / LANGUAGE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12"/>
          <p:cNvSpPr txBox="1"/>
          <p:nvPr/>
        </p:nvSpPr>
        <p:spPr>
          <a:xfrm>
            <a:off x="10616184" y="6574536"/>
            <a:ext cx="1014984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15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12"/>
          <p:cNvSpPr txBox="1"/>
          <p:nvPr/>
        </p:nvSpPr>
        <p:spPr>
          <a:xfrm>
            <a:off x="576072" y="859536"/>
            <a:ext cx="1078992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PROPOSED PROOF POINTS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8" name="Google Shape;808;p12"/>
          <p:cNvSpPr txBox="1"/>
          <p:nvPr/>
        </p:nvSpPr>
        <p:spPr>
          <a:xfrm>
            <a:off x="557784" y="1243584"/>
            <a:ext cx="1088136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Make it work.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Then make it repeatable.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9" name="Google Shape;809;p12"/>
          <p:cNvCxnSpPr/>
          <p:nvPr/>
        </p:nvCxnSpPr>
        <p:spPr>
          <a:xfrm>
            <a:off x="731520" y="2880360"/>
            <a:ext cx="10424160" cy="0"/>
          </a:xfrm>
          <a:prstGeom prst="straightConnector1">
            <a:avLst/>
          </a:prstGeom>
          <a:noFill/>
          <a:ln cap="flat" cmpd="sng" w="12700">
            <a:solidFill>
              <a:srgbClr val="72727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10" name="Google Shape;810;p12"/>
          <p:cNvSpPr/>
          <p:nvPr/>
        </p:nvSpPr>
        <p:spPr>
          <a:xfrm>
            <a:off x="585216" y="2606040"/>
            <a:ext cx="548640" cy="548640"/>
          </a:xfrm>
          <a:prstGeom prst="roundRect">
            <a:avLst>
              <a:gd fmla="val 5500" name="adj"/>
            </a:avLst>
          </a:prstGeom>
          <a:solidFill>
            <a:srgbClr val="EDEDE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12"/>
          <p:cNvSpPr txBox="1"/>
          <p:nvPr/>
        </p:nvSpPr>
        <p:spPr>
          <a:xfrm>
            <a:off x="585216" y="2761488"/>
            <a:ext cx="54864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p12"/>
          <p:cNvSpPr txBox="1"/>
          <p:nvPr/>
        </p:nvSpPr>
        <p:spPr>
          <a:xfrm>
            <a:off x="585216" y="3648456"/>
            <a:ext cx="340156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Measure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12"/>
          <p:cNvSpPr txBox="1"/>
          <p:nvPr/>
        </p:nvSpPr>
        <p:spPr>
          <a:xfrm>
            <a:off x="585216" y="4462272"/>
            <a:ext cx="3337560" cy="11978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Compare data required 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matched quality against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named baselines.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12"/>
          <p:cNvSpPr/>
          <p:nvPr/>
        </p:nvSpPr>
        <p:spPr>
          <a:xfrm>
            <a:off x="4407408" y="2606040"/>
            <a:ext cx="548640" cy="548640"/>
          </a:xfrm>
          <a:prstGeom prst="roundRect">
            <a:avLst>
              <a:gd fmla="val 5500" name="adj"/>
            </a:avLst>
          </a:prstGeom>
          <a:solidFill>
            <a:srgbClr val="EDEDE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12"/>
          <p:cNvSpPr txBox="1"/>
          <p:nvPr/>
        </p:nvSpPr>
        <p:spPr>
          <a:xfrm>
            <a:off x="4407408" y="2761488"/>
            <a:ext cx="54864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12"/>
          <p:cNvSpPr txBox="1"/>
          <p:nvPr/>
        </p:nvSpPr>
        <p:spPr>
          <a:xfrm>
            <a:off x="4407408" y="3648456"/>
            <a:ext cx="340156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Validate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12"/>
          <p:cNvSpPr txBox="1"/>
          <p:nvPr/>
        </p:nvSpPr>
        <p:spPr>
          <a:xfrm>
            <a:off x="4407408" y="4462272"/>
            <a:ext cx="3337560" cy="11978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Test a specific buyer’s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workflow, budget and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acceptance criteria.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12"/>
          <p:cNvSpPr/>
          <p:nvPr/>
        </p:nvSpPr>
        <p:spPr>
          <a:xfrm>
            <a:off x="8229600" y="2606040"/>
            <a:ext cx="548640" cy="548640"/>
          </a:xfrm>
          <a:prstGeom prst="roundRect">
            <a:avLst>
              <a:gd fmla="val 5500" name="adj"/>
            </a:avLst>
          </a:prstGeom>
          <a:solidFill>
            <a:srgbClr val="EDEDE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12"/>
          <p:cNvSpPr txBox="1"/>
          <p:nvPr/>
        </p:nvSpPr>
        <p:spPr>
          <a:xfrm>
            <a:off x="8229600" y="2761488"/>
            <a:ext cx="54864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51515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12"/>
          <p:cNvSpPr txBox="1"/>
          <p:nvPr/>
        </p:nvSpPr>
        <p:spPr>
          <a:xfrm>
            <a:off x="8229600" y="3648456"/>
            <a:ext cx="340156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9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Repeat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p12"/>
          <p:cNvSpPr txBox="1"/>
          <p:nvPr/>
        </p:nvSpPr>
        <p:spPr>
          <a:xfrm>
            <a:off x="8229600" y="4462272"/>
            <a:ext cx="3337560" cy="11978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Reuse what works; measure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delivery cost and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repeat demand.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p12"/>
          <p:cNvSpPr txBox="1"/>
          <p:nvPr/>
        </p:nvSpPr>
        <p:spPr>
          <a:xfrm>
            <a:off x="603504" y="6089904"/>
            <a:ext cx="10991088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3F3EF"/>
                </a:solidFill>
                <a:latin typeface="Arial"/>
                <a:ea typeface="Arial"/>
                <a:cs typeface="Arial"/>
                <a:sym typeface="Arial"/>
              </a:rPr>
              <a:t>Quality evidence first. Commercial evidence next.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13"/>
          <p:cNvSpPr/>
          <p:nvPr/>
        </p:nvSpPr>
        <p:spPr>
          <a:xfrm>
            <a:off x="402336" y="246888"/>
            <a:ext cx="11384280" cy="338328"/>
          </a:xfrm>
          <a:prstGeom prst="roundRect">
            <a:avLst>
              <a:gd fmla="val 130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p13"/>
          <p:cNvSpPr/>
          <p:nvPr/>
        </p:nvSpPr>
        <p:spPr>
          <a:xfrm>
            <a:off x="548640" y="370332"/>
            <a:ext cx="16459" cy="9144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13"/>
          <p:cNvSpPr/>
          <p:nvPr/>
        </p:nvSpPr>
        <p:spPr>
          <a:xfrm>
            <a:off x="593445" y="329184"/>
            <a:ext cx="16459" cy="17373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p13"/>
          <p:cNvSpPr/>
          <p:nvPr/>
        </p:nvSpPr>
        <p:spPr>
          <a:xfrm>
            <a:off x="638251" y="301752"/>
            <a:ext cx="16459" cy="228600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1" name="Google Shape;831;p13"/>
          <p:cNvSpPr/>
          <p:nvPr/>
        </p:nvSpPr>
        <p:spPr>
          <a:xfrm>
            <a:off x="683056" y="342900"/>
            <a:ext cx="16459" cy="146304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2" name="Google Shape;832;p13"/>
          <p:cNvSpPr/>
          <p:nvPr/>
        </p:nvSpPr>
        <p:spPr>
          <a:xfrm>
            <a:off x="727862" y="374904"/>
            <a:ext cx="16459" cy="82296"/>
          </a:xfrm>
          <a:prstGeom prst="rect">
            <a:avLst/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p13"/>
          <p:cNvSpPr txBox="1"/>
          <p:nvPr/>
        </p:nvSpPr>
        <p:spPr>
          <a:xfrm>
            <a:off x="905256" y="341071"/>
            <a:ext cx="310896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INTELLIGENT DYNAMICS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13"/>
          <p:cNvSpPr txBox="1"/>
          <p:nvPr/>
        </p:nvSpPr>
        <p:spPr>
          <a:xfrm>
            <a:off x="8394192" y="341071"/>
            <a:ext cx="3136392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THE AMBITION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p13"/>
          <p:cNvSpPr/>
          <p:nvPr/>
        </p:nvSpPr>
        <p:spPr>
          <a:xfrm>
            <a:off x="496519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13"/>
          <p:cNvSpPr/>
          <p:nvPr/>
        </p:nvSpPr>
        <p:spPr>
          <a:xfrm>
            <a:off x="5123383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7" name="Google Shape;837;p13"/>
          <p:cNvSpPr/>
          <p:nvPr/>
        </p:nvSpPr>
        <p:spPr>
          <a:xfrm>
            <a:off x="528157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13"/>
          <p:cNvSpPr/>
          <p:nvPr/>
        </p:nvSpPr>
        <p:spPr>
          <a:xfrm>
            <a:off x="543976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p13"/>
          <p:cNvSpPr/>
          <p:nvPr/>
        </p:nvSpPr>
        <p:spPr>
          <a:xfrm>
            <a:off x="5597956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13"/>
          <p:cNvSpPr/>
          <p:nvPr/>
        </p:nvSpPr>
        <p:spPr>
          <a:xfrm>
            <a:off x="5756148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13"/>
          <p:cNvSpPr/>
          <p:nvPr/>
        </p:nvSpPr>
        <p:spPr>
          <a:xfrm>
            <a:off x="5914339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p13"/>
          <p:cNvSpPr/>
          <p:nvPr/>
        </p:nvSpPr>
        <p:spPr>
          <a:xfrm>
            <a:off x="6072530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3" name="Google Shape;843;p13"/>
          <p:cNvSpPr/>
          <p:nvPr/>
        </p:nvSpPr>
        <p:spPr>
          <a:xfrm>
            <a:off x="6230721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4" name="Google Shape;844;p13"/>
          <p:cNvSpPr/>
          <p:nvPr/>
        </p:nvSpPr>
        <p:spPr>
          <a:xfrm>
            <a:off x="6388912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5" name="Google Shape;845;p13"/>
          <p:cNvSpPr/>
          <p:nvPr/>
        </p:nvSpPr>
        <p:spPr>
          <a:xfrm>
            <a:off x="6547104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6" name="Google Shape;846;p13"/>
          <p:cNvSpPr/>
          <p:nvPr/>
        </p:nvSpPr>
        <p:spPr>
          <a:xfrm>
            <a:off x="6705295" y="395020"/>
            <a:ext cx="41148" cy="53035"/>
          </a:xfrm>
          <a:prstGeom prst="roundRect">
            <a:avLst>
              <a:gd fmla="val 25000" name="adj"/>
            </a:avLst>
          </a:prstGeom>
          <a:solidFill>
            <a:srgbClr val="6868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7" name="Google Shape;847;p13"/>
          <p:cNvSpPr/>
          <p:nvPr/>
        </p:nvSpPr>
        <p:spPr>
          <a:xfrm>
            <a:off x="6863486" y="383133"/>
            <a:ext cx="155448" cy="78638"/>
          </a:xfrm>
          <a:prstGeom prst="roundRect">
            <a:avLst>
              <a:gd fmla="val 25000" name="adj"/>
            </a:avLst>
          </a:prstGeom>
          <a:solidFill>
            <a:srgbClr val="F3F3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48" name="Google Shape;848;p13"/>
          <p:cNvCxnSpPr/>
          <p:nvPr/>
        </p:nvCxnSpPr>
        <p:spPr>
          <a:xfrm>
            <a:off x="539496" y="6478524"/>
            <a:ext cx="11119104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9" name="Google Shape;849;p13"/>
          <p:cNvSpPr txBox="1"/>
          <p:nvPr/>
        </p:nvSpPr>
        <p:spPr>
          <a:xfrm>
            <a:off x="548640" y="6583680"/>
            <a:ext cx="54864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SPEECH / LANGUAGE / EXPRESSION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13"/>
          <p:cNvSpPr txBox="1"/>
          <p:nvPr/>
        </p:nvSpPr>
        <p:spPr>
          <a:xfrm>
            <a:off x="10616184" y="6574536"/>
            <a:ext cx="1014984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16 /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13"/>
          <p:cNvSpPr txBox="1"/>
          <p:nvPr/>
        </p:nvSpPr>
        <p:spPr>
          <a:xfrm>
            <a:off x="539496" y="1490472"/>
            <a:ext cx="7406640" cy="2240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Audio Examples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13"/>
          <p:cNvSpPr txBox="1"/>
          <p:nvPr/>
        </p:nvSpPr>
        <p:spPr>
          <a:xfrm>
            <a:off x="585216" y="4251960"/>
            <a:ext cx="7452360" cy="896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B8B8B8"/>
                </a:solidFill>
                <a:latin typeface="Arial"/>
                <a:ea typeface="Arial"/>
                <a:cs typeface="Arial"/>
                <a:sym typeface="Arial"/>
              </a:rPr>
              <a:t>You can view a folder of our audio examples here.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53" name="Google Shape;853;p13"/>
          <p:cNvCxnSpPr/>
          <p:nvPr/>
        </p:nvCxnSpPr>
        <p:spPr>
          <a:xfrm>
            <a:off x="585216" y="5577840"/>
            <a:ext cx="7516367" cy="0"/>
          </a:xfrm>
          <a:prstGeom prst="straightConnector1">
            <a:avLst/>
          </a:prstGeom>
          <a:noFill/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4" name="Google Shape;854;p13"/>
          <p:cNvSpPr txBox="1"/>
          <p:nvPr/>
        </p:nvSpPr>
        <p:spPr>
          <a:xfrm>
            <a:off x="603504" y="5724144"/>
            <a:ext cx="7470648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OSKAR JONIENTZ / CO-FOUNDER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13">
            <a:hlinkClick r:id="rId3"/>
          </p:cNvPr>
          <p:cNvSpPr txBox="1"/>
          <p:nvPr/>
        </p:nvSpPr>
        <p:spPr>
          <a:xfrm>
            <a:off x="585216" y="6071616"/>
            <a:ext cx="7488936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oskarjonientz@gmail.com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6" name="Google Shape;856;p13"/>
          <p:cNvSpPr/>
          <p:nvPr/>
        </p:nvSpPr>
        <p:spPr>
          <a:xfrm>
            <a:off x="8247888" y="1490472"/>
            <a:ext cx="3374136" cy="4398264"/>
          </a:xfrm>
          <a:prstGeom prst="roundRect">
            <a:avLst>
              <a:gd fmla="val 3200" name="adj"/>
            </a:avLst>
          </a:prstGeom>
          <a:solidFill>
            <a:srgbClr val="1A1A1A"/>
          </a:solidFill>
          <a:ln cap="flat" cmpd="sng" w="9525">
            <a:solidFill>
              <a:srgbClr val="4949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7" name="Google Shape;857;p13">
            <a:hlinkClick r:id="rId4"/>
          </p:cNvPr>
          <p:cNvSpPr txBox="1"/>
          <p:nvPr/>
        </p:nvSpPr>
        <p:spPr>
          <a:xfrm>
            <a:off x="585216" y="5184648"/>
            <a:ext cx="7406640" cy="3383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rgbClr val="F3F3EF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audiodynamics.dev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p13"/>
          <p:cNvSpPr txBox="1"/>
          <p:nvPr/>
        </p:nvSpPr>
        <p:spPr>
          <a:xfrm>
            <a:off x="8476488" y="1719072"/>
            <a:ext cx="29260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EXPLORE THE DEMOS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Valid QR code whose encoded modules form a five-bar audio waveform. Opens audiodynamics.dev with a numeric fragment used for the QArt encoding." id="859" name="Google Shape;859;p13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17636" y="2231136"/>
            <a:ext cx="2834640" cy="2834640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13"/>
          <p:cNvSpPr txBox="1"/>
          <p:nvPr/>
        </p:nvSpPr>
        <p:spPr>
          <a:xfrm>
            <a:off x="8467344" y="5266944"/>
            <a:ext cx="2935224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B8B8B8"/>
                </a:solidFill>
                <a:latin typeface="Noto Sans Mono"/>
                <a:ea typeface="Noto Sans Mono"/>
                <a:cs typeface="Noto Sans Mono"/>
                <a:sym typeface="Noto Sans Mono"/>
              </a:rPr>
              <a:t>SCAN TO OPEN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>Intelligent Dynamics</dc:creator>
</cp:coreProperties>
</file>